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64" r:id="rId2"/>
    <p:sldId id="265" r:id="rId3"/>
    <p:sldId id="270" r:id="rId4"/>
    <p:sldId id="269" r:id="rId5"/>
    <p:sldId id="266" r:id="rId6"/>
    <p:sldId id="273" r:id="rId7"/>
    <p:sldId id="274" r:id="rId8"/>
    <p:sldId id="327" r:id="rId9"/>
    <p:sldId id="328" r:id="rId10"/>
    <p:sldId id="268" r:id="rId11"/>
    <p:sldId id="275" r:id="rId12"/>
    <p:sldId id="276" r:id="rId13"/>
    <p:sldId id="277" r:id="rId14"/>
    <p:sldId id="279" r:id="rId15"/>
    <p:sldId id="343" r:id="rId16"/>
    <p:sldId id="344" r:id="rId17"/>
    <p:sldId id="345" r:id="rId18"/>
    <p:sldId id="281" r:id="rId19"/>
    <p:sldId id="280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302" r:id="rId34"/>
    <p:sldId id="300" r:id="rId35"/>
    <p:sldId id="305" r:id="rId36"/>
    <p:sldId id="296" r:id="rId37"/>
    <p:sldId id="301" r:id="rId38"/>
    <p:sldId id="304" r:id="rId39"/>
    <p:sldId id="303" r:id="rId40"/>
    <p:sldId id="307" r:id="rId41"/>
    <p:sldId id="306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9" r:id="rId53"/>
    <p:sldId id="318" r:id="rId54"/>
    <p:sldId id="321" r:id="rId55"/>
    <p:sldId id="320" r:id="rId56"/>
    <p:sldId id="322" r:id="rId57"/>
    <p:sldId id="323" r:id="rId58"/>
    <p:sldId id="324" r:id="rId59"/>
    <p:sldId id="325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6" r:id="rId69"/>
    <p:sldId id="326" r:id="rId70"/>
    <p:sldId id="329" r:id="rId71"/>
    <p:sldId id="330" r:id="rId72"/>
    <p:sldId id="332" r:id="rId73"/>
    <p:sldId id="333" r:id="rId74"/>
    <p:sldId id="334" r:id="rId75"/>
    <p:sldId id="335" r:id="rId76"/>
    <p:sldId id="331" r:id="rId77"/>
    <p:sldId id="336" r:id="rId78"/>
    <p:sldId id="339" r:id="rId79"/>
    <p:sldId id="340" r:id="rId80"/>
    <p:sldId id="338" r:id="rId81"/>
    <p:sldId id="337" r:id="rId82"/>
    <p:sldId id="346" r:id="rId83"/>
    <p:sldId id="355" r:id="rId84"/>
    <p:sldId id="357" r:id="rId85"/>
    <p:sldId id="358" r:id="rId86"/>
    <p:sldId id="359" r:id="rId87"/>
    <p:sldId id="361" r:id="rId88"/>
    <p:sldId id="360" r:id="rId89"/>
    <p:sldId id="362" r:id="rId90"/>
    <p:sldId id="364" r:id="rId91"/>
    <p:sldId id="363" r:id="rId92"/>
    <p:sldId id="365" r:id="rId93"/>
    <p:sldId id="366" r:id="rId94"/>
    <p:sldId id="367" r:id="rId95"/>
    <p:sldId id="368" r:id="rId96"/>
    <p:sldId id="370" r:id="rId97"/>
    <p:sldId id="371" r:id="rId98"/>
    <p:sldId id="372" r:id="rId99"/>
    <p:sldId id="373" r:id="rId100"/>
    <p:sldId id="374" r:id="rId101"/>
    <p:sldId id="375" r:id="rId10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9" userDrawn="1">
          <p15:clr>
            <a:srgbClr val="A4A3A4"/>
          </p15:clr>
        </p15:guide>
        <p15:guide id="2" pos="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6EA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8"/>
    <p:restoredTop sz="96291"/>
  </p:normalViewPr>
  <p:slideViewPr>
    <p:cSldViewPr>
      <p:cViewPr varScale="1">
        <p:scale>
          <a:sx n="129" d="100"/>
          <a:sy n="129" d="100"/>
        </p:scale>
        <p:origin x="1400" y="192"/>
      </p:cViewPr>
      <p:guideLst>
        <p:guide orient="horz" pos="3249"/>
        <p:guide pos="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2B9C6-C7DA-7849-8468-390C1C49123A}" type="datetimeFigureOut">
              <a:rPr kumimoji="1" lang="ko-KR" altLang="en-US" smtClean="0"/>
              <a:t>2019. 12. 2.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AA1D0-8C9B-3A45-BDE4-ED5DFCF6C1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3021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4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972937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663001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101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0857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="0" i="0" kern="1200" dirty="0">
              <a:solidFill>
                <a:schemeClr val="tx1"/>
              </a:solidFill>
              <a:effectLst/>
              <a:latin typeface="Gulim" panose="020B0600000101010101" pitchFamily="34" charset="-127"/>
              <a:ea typeface="Gulim" panose="020B0600000101010101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6941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5160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7895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159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2354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939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8895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6016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982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745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6186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653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5876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38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0188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574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4774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7263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2365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6886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8490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339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49398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0154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7808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6627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65370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6312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8164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86865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777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51139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0537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0664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2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61334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78332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2064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7019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669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31693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333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4037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2728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6866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51539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6051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90032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569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6412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29997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78840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6797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42471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2324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3671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6934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98955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30074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366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59882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39621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22940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602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42657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9930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35010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9738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95322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16833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83336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28989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68268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47962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113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60009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7518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073261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6064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79881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56926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6708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438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56142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732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9001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AA1D0-8C9B-3A45-BDE4-ED5DFCF6C1E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94472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15609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3231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14272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00271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292571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6018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8301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298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1129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101B0-C27B-0447-99C5-44B13B2A0558}" type="slidenum">
              <a:rPr kumimoji="1" lang="ko-KR" altLang="en-US" smtClean="0"/>
              <a:t>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359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 descr="C:\Users\User\Desktop\about AJ\AJ logo\AJ가족사로고2015_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8" t="10802" r="29452" b="83355"/>
          <a:stretch/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AJ가족_black.png"/>
          <p:cNvPicPr>
            <a:picLocks noChangeAspect="1"/>
          </p:cNvPicPr>
          <p:nvPr userDrawn="1"/>
        </p:nvPicPr>
        <p:blipFill rotWithShape="1">
          <a:blip r:embed="rId3" cstate="print"/>
          <a:srcRect r="37074" b="3806"/>
          <a:stretch/>
        </p:blipFill>
        <p:spPr>
          <a:xfrm>
            <a:off x="7740603" y="764705"/>
            <a:ext cx="791837" cy="3463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2564904"/>
            <a:ext cx="6624736" cy="566936"/>
          </a:xfrm>
        </p:spPr>
        <p:txBody>
          <a:bodyPr>
            <a:normAutofit/>
          </a:bodyPr>
          <a:lstStyle>
            <a:lvl1pPr algn="l">
              <a:defRPr sz="3300" b="1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9" y="4468340"/>
            <a:ext cx="3600400" cy="90487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2016.12.05</a:t>
            </a:r>
          </a:p>
          <a:p>
            <a:pPr lvl="0"/>
            <a:r>
              <a:rPr lang="ko-KR" altLang="en-US" dirty="0"/>
              <a:t>전략본부 전략팀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3" descr="C:\Users\User\Desktop\about AJ\AJ logo\AJ가족사로고2015_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8" t="10802" r="29452" b="83355"/>
          <a:stretch/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 userDrawn="1"/>
        </p:nvCxnSpPr>
        <p:spPr bwMode="auto">
          <a:xfrm>
            <a:off x="294953" y="764704"/>
            <a:ext cx="8568952" cy="0"/>
          </a:xfrm>
          <a:prstGeom prst="line">
            <a:avLst/>
          </a:prstGeom>
          <a:noFill/>
          <a:ln w="19050" cap="flat" cmpd="sng" algn="ctr">
            <a:solidFill>
              <a:srgbClr val="F0050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그림 18" descr="AJ가족_white.png"/>
          <p:cNvPicPr>
            <a:picLocks noChangeAspect="1"/>
          </p:cNvPicPr>
          <p:nvPr userDrawn="1"/>
        </p:nvPicPr>
        <p:blipFill rotWithShape="1">
          <a:blip r:embed="rId3" cstate="print"/>
          <a:srcRect r="36307" b="-2383"/>
          <a:stretch/>
        </p:blipFill>
        <p:spPr>
          <a:xfrm>
            <a:off x="8443778" y="6569568"/>
            <a:ext cx="448702" cy="20637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7544" y="1125686"/>
            <a:ext cx="8229601" cy="5111626"/>
          </a:xfrm>
        </p:spPr>
        <p:txBody>
          <a:bodyPr>
            <a:normAutofit/>
          </a:bodyPr>
          <a:lstStyle>
            <a:lvl1pPr marL="342900" indent="-342900">
              <a:buFont typeface=".AppleSDGothicNeoI-Regular" charset="-127"/>
              <a:buChar char="▣"/>
              <a:defRPr sz="15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39945" cy="418058"/>
          </a:xfrm>
        </p:spPr>
        <p:txBody>
          <a:bodyPr>
            <a:normAutofit/>
          </a:bodyPr>
          <a:lstStyle>
            <a:lvl1pPr algn="l">
              <a:defRPr sz="2000" b="1" spc="-15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1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>
          <a:xfrm>
            <a:off x="5132784" y="6453336"/>
            <a:ext cx="28956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>
          <a:xfrm>
            <a:off x="3347864" y="6453336"/>
            <a:ext cx="1784920" cy="365125"/>
          </a:xfrm>
        </p:spPr>
        <p:txBody>
          <a:bodyPr/>
          <a:lstStyle>
            <a:lvl1pPr algn="ctr">
              <a:defRPr/>
            </a:lvl1pPr>
          </a:lstStyle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3" descr="C:\Users\User\Desktop\about AJ\AJ logo\AJ가족사로고2015_0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8" t="10802" r="29452" b="83355"/>
          <a:stretch/>
        </p:blipFill>
        <p:spPr bwMode="auto">
          <a:xfrm>
            <a:off x="0" y="6453336"/>
            <a:ext cx="9144000" cy="40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 userDrawn="1"/>
        </p:nvCxnSpPr>
        <p:spPr bwMode="auto">
          <a:xfrm>
            <a:off x="294953" y="764704"/>
            <a:ext cx="8568952" cy="0"/>
          </a:xfrm>
          <a:prstGeom prst="line">
            <a:avLst/>
          </a:prstGeom>
          <a:noFill/>
          <a:ln w="19050" cap="flat" cmpd="sng" algn="ctr">
            <a:solidFill>
              <a:srgbClr val="F0050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그림 18" descr="AJ가족_whi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24775" y="6569568"/>
            <a:ext cx="704478" cy="20156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467544" y="1916831"/>
            <a:ext cx="8229601" cy="4320481"/>
          </a:xfrm>
        </p:spPr>
        <p:txBody>
          <a:bodyPr>
            <a:normAutofit/>
          </a:bodyPr>
          <a:lstStyle>
            <a:lvl1pPr marL="342900" indent="-342900">
              <a:buFont typeface=".AppleSDGothicNeoI-Regular" charset="-127"/>
              <a:buChar char="▣"/>
              <a:defRPr sz="15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39945" cy="418058"/>
          </a:xfrm>
        </p:spPr>
        <p:txBody>
          <a:bodyPr>
            <a:normAutofit/>
          </a:bodyPr>
          <a:lstStyle>
            <a:lvl1pPr algn="l">
              <a:defRPr sz="2000" b="1" spc="-15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1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>
          <a:xfrm>
            <a:off x="5132784" y="6453336"/>
            <a:ext cx="28956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>
          <a:xfrm>
            <a:off x="3347864" y="6453336"/>
            <a:ext cx="1784920" cy="365125"/>
          </a:xfrm>
        </p:spPr>
        <p:txBody>
          <a:bodyPr/>
          <a:lstStyle>
            <a:lvl1pPr algn="ctr">
              <a:defRPr/>
            </a:lvl1pPr>
          </a:lstStyle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sz="quarter" idx="14"/>
          </p:nvPr>
        </p:nvSpPr>
        <p:spPr>
          <a:xfrm>
            <a:off x="467544" y="908720"/>
            <a:ext cx="8229601" cy="864096"/>
          </a:xfrm>
        </p:spPr>
        <p:txBody>
          <a:bodyPr>
            <a:normAutofit/>
          </a:bodyPr>
          <a:lstStyle>
            <a:lvl1pPr marL="0" indent="0">
              <a:buFont typeface=".AppleSDGothicNeoI-Regular" charset="-127"/>
              <a:buNone/>
              <a:defRPr sz="15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1189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B959E-5626-4366-AFED-F9A52B74A46A}" type="datetimeFigureOut">
              <a:rPr lang="ko-KR" altLang="en-US" smtClean="0"/>
              <a:pPr/>
              <a:t>2019. 12. 2.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98D3B-30EE-458A-AE4A-3A7A7E6BEB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oSeihwan/aj-edu-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ocs.docker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editions/community/docker-ce-desktop-window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docker.com/docker-for-mac/" TargetMode="External"/><Relationship Id="rId4" Type="http://schemas.openxmlformats.org/officeDocument/2006/relationships/hyperlink" Target="https://docs.docker.com/toolbox/overview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?overlay=onboard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?overlay=onboard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54.tiff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tiff"/><Relationship Id="rId4" Type="http://schemas.openxmlformats.org/officeDocument/2006/relationships/image" Target="../media/image80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blog/2015/06/the-distributed-system-toolkit-patterns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blog/2016/08/kubernetes-namespaces-use-cases-insights/" TargetMode="External"/><Relationship Id="rId4" Type="http://schemas.openxmlformats.org/officeDocument/2006/relationships/hyperlink" Target="https://cloudplatform.googleblog.com/2018/04/Kubernetes-best-practices-Organizing-with-Namespaces.html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93.tif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tiff"/><Relationship Id="rId5" Type="http://schemas.microsoft.com/office/2007/relationships/hdphoto" Target="../media/hdphoto12.wdp"/><Relationship Id="rId4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microsoft.com/office/2007/relationships/hdphoto" Target="../media/hdphoto14.wd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102.png"/><Relationship Id="rId4" Type="http://schemas.microsoft.com/office/2007/relationships/hdphoto" Target="../media/hdphoto17.wdp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683567" y="2564904"/>
            <a:ext cx="7632849" cy="60014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1414" tIns="45708" rIns="91414" bIns="4570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3300" b="1" spc="-150" dirty="0">
                <a:latin typeface="맑은 고딕" pitchFamily="50" charset="-127"/>
                <a:ea typeface="맑은 고딕" pitchFamily="50" charset="-127"/>
                <a:cs typeface="YoonGothic Bold" pitchFamily="18" charset="-127"/>
              </a:rPr>
              <a:t>컨테이너 관리 기술 </a:t>
            </a:r>
            <a:r>
              <a:rPr lang="en-US" altLang="ko-KR" sz="2800" b="1" spc="-150" dirty="0">
                <a:latin typeface="맑은 고딕" pitchFamily="50" charset="-127"/>
                <a:ea typeface="맑은 고딕" pitchFamily="50" charset="-127"/>
                <a:cs typeface="YoonGothic Bold" pitchFamily="18" charset="-127"/>
              </a:rPr>
              <a:t>(Docker &amp; Kubernetes)</a:t>
            </a:r>
            <a:endParaRPr lang="ko-KR" altLang="en-US" sz="3300" b="1" spc="-150" dirty="0">
              <a:latin typeface="맑은 고딕" pitchFamily="50" charset="-127"/>
              <a:ea typeface="맑은 고딕" pitchFamily="50" charset="-127"/>
              <a:cs typeface="YoonGothic Bold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24229E4-4F02-C940-BE77-F5568F863129}"/>
              </a:ext>
            </a:extLst>
          </p:cNvPr>
          <p:cNvSpPr txBox="1">
            <a:spLocks/>
          </p:cNvSpPr>
          <p:nvPr/>
        </p:nvSpPr>
        <p:spPr>
          <a:xfrm>
            <a:off x="899592" y="4555422"/>
            <a:ext cx="3168352" cy="719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kumimoji="1" lang="en-US" altLang="ko-KR" sz="1400" dirty="0"/>
              <a:t>2019.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12.</a:t>
            </a:r>
          </a:p>
          <a:p>
            <a:pPr algn="l">
              <a:lnSpc>
                <a:spcPct val="160000"/>
              </a:lnSpc>
            </a:pPr>
            <a:r>
              <a:rPr kumimoji="1" lang="en-US" altLang="ko-KR" sz="1400" dirty="0"/>
              <a:t>ICT</a:t>
            </a:r>
            <a:r>
              <a:rPr kumimoji="1" lang="ko-KR" altLang="en-US" sz="1400" dirty="0" err="1"/>
              <a:t>전략실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아키텍처팀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주세환</a:t>
            </a:r>
            <a:endParaRPr kumimoji="1" lang="en-US" altLang="ko-KR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7B20D0D-CA19-ED42-8202-617804AA802B}"/>
              </a:ext>
            </a:extLst>
          </p:cNvPr>
          <p:cNvSpPr txBox="1">
            <a:spLocks/>
          </p:cNvSpPr>
          <p:nvPr/>
        </p:nvSpPr>
        <p:spPr>
          <a:xfrm>
            <a:off x="899592" y="5445224"/>
            <a:ext cx="2808312" cy="38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b="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https://github.com/JooSeihwan/aj-edu-data</a:t>
            </a:r>
            <a:endParaRPr kumimoji="1"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808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491926" y="933606"/>
            <a:ext cx="8112521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Docker Architecture</a:t>
            </a: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8"/>
            <a:ext cx="5242104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Hypervisor</a:t>
            </a:r>
            <a:r>
              <a:rPr kumimoji="1" lang="ko-KR" altLang="en-US" sz="2000" b="1" dirty="0"/>
              <a:t>와 </a:t>
            </a:r>
            <a:r>
              <a:rPr kumimoji="1" lang="en-US" altLang="ko-KR" sz="2000" b="1" dirty="0"/>
              <a:t>Docker</a:t>
            </a:r>
            <a:r>
              <a:rPr kumimoji="1" lang="ko-KR" altLang="en-US" sz="2000" b="1" dirty="0"/>
              <a:t>의 차이점 이해</a:t>
            </a:r>
            <a:endParaRPr kumimoji="1" lang="en-US" altLang="ko-KR" sz="20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CD528C3-61F0-7246-A83D-9B1A8EDD23B4}"/>
              </a:ext>
            </a:extLst>
          </p:cNvPr>
          <p:cNvGrpSpPr/>
          <p:nvPr/>
        </p:nvGrpSpPr>
        <p:grpSpPr>
          <a:xfrm>
            <a:off x="601621" y="1772816"/>
            <a:ext cx="7920000" cy="3960440"/>
            <a:chOff x="611560" y="1772816"/>
            <a:chExt cx="8048559" cy="37444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61C288-468C-4641-B494-A3CF5BCBA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81"/>
            <a:stretch/>
          </p:blipFill>
          <p:spPr>
            <a:xfrm>
              <a:off x="611560" y="1772816"/>
              <a:ext cx="5904656" cy="37444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5C047D-D361-204D-B88C-B00C591E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2240" y="3788739"/>
              <a:ext cx="1927879" cy="172545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9A791B-5180-1A47-9FA5-25B43DA6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2241" y="1772816"/>
              <a:ext cx="1927878" cy="16194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C2A484-D2B8-3748-8331-1947218C5E14}"/>
              </a:ext>
            </a:extLst>
          </p:cNvPr>
          <p:cNvSpPr txBox="1"/>
          <p:nvPr/>
        </p:nvSpPr>
        <p:spPr>
          <a:xfrm>
            <a:off x="-36512" y="6227998"/>
            <a:ext cx="4608512" cy="225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leafcats.com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/146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50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B372D802-B296-A44F-BF6D-D3BEB1C13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Archite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cture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8F72D5-51D9-AD40-BE09-9F1688566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999" y="1451574"/>
            <a:ext cx="8579843" cy="42461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D1EAEC-BE5B-9349-91E7-D36C59BA3C68}"/>
              </a:ext>
            </a:extLst>
          </p:cNvPr>
          <p:cNvSpPr txBox="1"/>
          <p:nvPr/>
        </p:nvSpPr>
        <p:spPr>
          <a:xfrm>
            <a:off x="-36512" y="6227998"/>
            <a:ext cx="4608512" cy="225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kumimoji="1"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kubernetes.io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/docs/concepts/architecture/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392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>
            <a:extLst>
              <a:ext uri="{FF2B5EF4-FFF2-40B4-BE49-F238E27FC236}">
                <a16:creationId xmlns:a16="http://schemas.microsoft.com/office/drawing/2014/main" id="{D32A03A9-E57D-A244-B8ED-FCEC5686C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2300" y="3128930"/>
            <a:ext cx="4739399" cy="60014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1414" tIns="45708" rIns="91414" bIns="45708">
            <a:no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3300" b="1" spc="-150" dirty="0">
                <a:latin typeface="맑은 고딕" pitchFamily="50" charset="-127"/>
                <a:ea typeface="맑은 고딕" pitchFamily="50" charset="-127"/>
                <a:cs typeface="YoonGothic Bold" pitchFamily="18" charset="-127"/>
              </a:rPr>
              <a:t>드디어 끝</a:t>
            </a:r>
            <a:r>
              <a:rPr lang="en-US" altLang="ko-KR" sz="3300" b="1" spc="-150" dirty="0">
                <a:latin typeface="맑은 고딕" pitchFamily="50" charset="-127"/>
                <a:ea typeface="맑은 고딕" pitchFamily="50" charset="-127"/>
                <a:cs typeface="YoonGothic Bold" pitchFamily="18" charset="-127"/>
              </a:rPr>
              <a:t>.</a:t>
            </a:r>
            <a:endParaRPr lang="ko-KR" altLang="en-US" sz="3300" b="1" spc="-150" dirty="0">
              <a:latin typeface="맑은 고딕" pitchFamily="50" charset="-127"/>
              <a:ea typeface="맑은 고딕" pitchFamily="50" charset="-127"/>
              <a:cs typeface="YoonGothic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35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491926" y="933606"/>
            <a:ext cx="8112521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Hypervisor vs Docker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8"/>
            <a:ext cx="5242104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Hypervisor</a:t>
            </a:r>
            <a:r>
              <a:rPr kumimoji="1" lang="ko-KR" altLang="en-US" sz="2000" b="1" dirty="0"/>
              <a:t>와 </a:t>
            </a:r>
            <a:r>
              <a:rPr kumimoji="1" lang="en-US" altLang="ko-KR" sz="2000" b="1" dirty="0"/>
              <a:t>Docker</a:t>
            </a:r>
            <a:r>
              <a:rPr kumimoji="1" lang="ko-KR" altLang="en-US" sz="2000" b="1" dirty="0"/>
              <a:t>의 차이점 이해</a:t>
            </a:r>
            <a:endParaRPr kumimoji="1" lang="en-US" altLang="ko-KR" sz="20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F8D842-A577-2F4E-AC56-6EFC33179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124353"/>
              </p:ext>
            </p:extLst>
          </p:nvPr>
        </p:nvGraphicFramePr>
        <p:xfrm>
          <a:off x="611560" y="1558924"/>
          <a:ext cx="7848000" cy="4606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137806259"/>
                    </a:ext>
                  </a:extLst>
                </a:gridCol>
                <a:gridCol w="3204000">
                  <a:extLst>
                    <a:ext uri="{9D8B030D-6E8A-4147-A177-3AD203B41FA5}">
                      <a16:colId xmlns:a16="http://schemas.microsoft.com/office/drawing/2014/main" val="1830904307"/>
                    </a:ext>
                  </a:extLst>
                </a:gridCol>
                <a:gridCol w="3204000">
                  <a:extLst>
                    <a:ext uri="{9D8B030D-6E8A-4147-A177-3AD203B41FA5}">
                      <a16:colId xmlns:a16="http://schemas.microsoft.com/office/drawing/2014/main" val="1367565724"/>
                    </a:ext>
                  </a:extLst>
                </a:gridCol>
              </a:tblGrid>
              <a:tr h="460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구 분</a:t>
                      </a:r>
                      <a:endParaRPr lang="ko-KR" altLang="en-US" sz="14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0" dirty="0">
                          <a:ln w="1905"/>
                          <a:latin typeface="맑은 고딕" pitchFamily="50" charset="-127"/>
                          <a:ea typeface="맑은 고딕" pitchFamily="50" charset="-127"/>
                        </a:rPr>
                        <a:t>Hypervisor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Docker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959938"/>
                  </a:ext>
                </a:extLst>
              </a:tr>
              <a:tr h="460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가상화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서버 가상화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VM</a:t>
                      </a:r>
                      <a:r>
                        <a:rPr lang="ko-KR" altLang="en-US" sz="1000" dirty="0"/>
                        <a:t>간 격리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호스트 자원 공유</a:t>
                      </a:r>
                      <a:endParaRPr lang="en-US" altLang="ko-KR" sz="10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Namespace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통해 프로세스 간 격리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769523"/>
                  </a:ext>
                </a:extLst>
              </a:tr>
              <a:tr h="460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이미지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OS</a:t>
                      </a:r>
                      <a:r>
                        <a:rPr lang="ko-KR" altLang="en-US" sz="1000" dirty="0"/>
                        <a:t>와 가상 디바이스 등도 포함되어 </a:t>
                      </a:r>
                      <a:endParaRPr lang="en-US" altLang="ko-KR" sz="10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사이즈가 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</a:rPr>
                        <a:t>필요한 앱과 </a:t>
                      </a:r>
                      <a:r>
                        <a:rPr lang="en-US" altLang="ko-KR" sz="1000" dirty="0">
                          <a:effectLst/>
                        </a:rPr>
                        <a:t>bin/lib</a:t>
                      </a:r>
                      <a:r>
                        <a:rPr lang="ko-KR" altLang="en-US" sz="1000" dirty="0">
                          <a:effectLst/>
                        </a:rPr>
                        <a:t>만 포함되어 </a:t>
                      </a:r>
                      <a:endParaRPr lang="en-US" altLang="ko-KR" sz="1000" dirty="0">
                        <a:effectLst/>
                      </a:endParaRPr>
                    </a:p>
                    <a:p>
                      <a:pPr algn="ctr" fontAlgn="t"/>
                      <a:r>
                        <a:rPr lang="ko-KR" altLang="en-US" sz="1000" dirty="0">
                          <a:effectLst/>
                        </a:rPr>
                        <a:t>사이즈가 매우 작음</a:t>
                      </a:r>
                      <a:endParaRPr lang="en-US" sz="10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063460"/>
                  </a:ext>
                </a:extLst>
              </a:tr>
              <a:tr h="460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/>
                        <a:t>이식성</a:t>
                      </a:r>
                      <a:endParaRPr lang="ko-KR" altLang="en-US" sz="105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동일 </a:t>
                      </a:r>
                      <a:r>
                        <a:rPr lang="ko-KR" altLang="en-US" sz="1000" dirty="0" err="1"/>
                        <a:t>하이퍼바이저</a:t>
                      </a:r>
                      <a:endParaRPr lang="en-US" altLang="ko-KR" sz="1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이기종 물리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가상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클라우드</a:t>
                      </a:r>
                      <a:r>
                        <a:rPr lang="ko-KR" altLang="en-US" sz="1000" dirty="0"/>
                        <a:t> 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148224"/>
                  </a:ext>
                </a:extLst>
              </a:tr>
              <a:tr h="460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Memory</a:t>
                      </a:r>
                      <a:endParaRPr lang="ko-KR" altLang="en-US" sz="105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필요한 메모리 할당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할당이 필요 없거나 적은 공간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113337"/>
                  </a:ext>
                </a:extLst>
              </a:tr>
              <a:tr h="460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보안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완전히 격리되어 더 안전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프로세스 수준 격리이므로 덜 안전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215373"/>
                  </a:ext>
                </a:extLst>
              </a:tr>
              <a:tr h="460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설치 시간</a:t>
                      </a:r>
                      <a:endParaRPr lang="en-US" altLang="ko-KR" sz="105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수십분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~</a:t>
                      </a:r>
                      <a:r>
                        <a:rPr lang="ko-KR" altLang="en-US" sz="1000" dirty="0"/>
                        <a:t> 수시간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수초 </a:t>
                      </a:r>
                      <a:r>
                        <a:rPr lang="en-US" altLang="ko-KR" sz="1000" dirty="0"/>
                        <a:t>~</a:t>
                      </a:r>
                      <a:r>
                        <a:rPr lang="ko-KR" altLang="en-US" sz="1000" dirty="0"/>
                        <a:t> 수분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997442"/>
                  </a:ext>
                </a:extLst>
              </a:tr>
              <a:tr h="460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부팅 시간</a:t>
                      </a:r>
                      <a:endParaRPr lang="en-US" altLang="ko-KR" sz="105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수초 </a:t>
                      </a:r>
                      <a:r>
                        <a:rPr lang="en-US" altLang="ko-KR" sz="1000" dirty="0"/>
                        <a:t>~</a:t>
                      </a:r>
                      <a:r>
                        <a:rPr lang="ko-KR" altLang="en-US" sz="1000" dirty="0"/>
                        <a:t> 수분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354607"/>
                  </a:ext>
                </a:extLst>
              </a:tr>
              <a:tr h="460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개발 환경 구축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수작업으로 앱 설치 및 삭제 필요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보통 하루 이상 소요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환경 구축의 수작업 요소 제거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수 십분 소요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874051"/>
                  </a:ext>
                </a:extLst>
              </a:tr>
              <a:tr h="460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직접도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물리 서버당 </a:t>
                      </a:r>
                      <a:r>
                        <a:rPr lang="en-US" altLang="ko-KR" sz="1000" dirty="0"/>
                        <a:t>8~10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VM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물리 서버당 </a:t>
                      </a:r>
                      <a:r>
                        <a:rPr lang="en-US" altLang="ko-KR" sz="1000" dirty="0"/>
                        <a:t>20~30</a:t>
                      </a:r>
                      <a:r>
                        <a:rPr lang="ko-KR" altLang="en-US" sz="1000" dirty="0"/>
                        <a:t> 컨테이너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43865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33296CA-66BC-4F4B-83AC-561059EB7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0857" y="2239076"/>
            <a:ext cx="5349405" cy="30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106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491926" y="933606"/>
            <a:ext cx="8112521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Docker editions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8"/>
            <a:ext cx="5242104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Hypervisor</a:t>
            </a:r>
            <a:r>
              <a:rPr kumimoji="1" lang="ko-KR" altLang="en-US" sz="2000" b="1" dirty="0"/>
              <a:t>와 </a:t>
            </a:r>
            <a:r>
              <a:rPr kumimoji="1" lang="en-US" altLang="ko-KR" sz="2000" b="1" dirty="0"/>
              <a:t>Docker</a:t>
            </a:r>
            <a:r>
              <a:rPr kumimoji="1" lang="ko-KR" altLang="en-US" sz="2000" b="1" dirty="0"/>
              <a:t>의 차이점 이해</a:t>
            </a:r>
            <a:endParaRPr kumimoji="1" lang="en-US" altLang="ko-KR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6B2E4D-F47D-C743-8BC3-8337CCA778A6}"/>
              </a:ext>
            </a:extLst>
          </p:cNvPr>
          <p:cNvSpPr/>
          <p:nvPr/>
        </p:nvSpPr>
        <p:spPr>
          <a:xfrm>
            <a:off x="775454" y="1340768"/>
            <a:ext cx="7354439" cy="116461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</a:rPr>
              <a:t>Docker is available in three tiers: 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lt"/>
              </a:rPr>
              <a:t>Docker Engine - Community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lt"/>
              </a:rPr>
              <a:t>Docker Engine - Enterprise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lt"/>
              </a:rPr>
              <a:t>Docker Enterprise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9F63F-2FE8-774A-850D-88591E61D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3" y="2624426"/>
            <a:ext cx="6657424" cy="2129961"/>
          </a:xfrm>
          <a:prstGeom prst="rect">
            <a:avLst/>
          </a:prstGeom>
        </p:spPr>
      </p:pic>
      <p:sp>
        <p:nvSpPr>
          <p:cNvPr id="10" name="Text Box 15">
            <a:extLst>
              <a:ext uri="{FF2B5EF4-FFF2-40B4-BE49-F238E27FC236}">
                <a16:creationId xmlns:a16="http://schemas.microsoft.com/office/drawing/2014/main" id="{9189E56D-1FA5-524F-8C53-F336AB77A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26" y="4967591"/>
            <a:ext cx="8112521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▣ </a:t>
            </a:r>
            <a:r>
              <a:rPr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Docker docs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09BA5D-E41F-B24D-909C-FA79632F5AE4}"/>
              </a:ext>
            </a:extLst>
          </p:cNvPr>
          <p:cNvSpPr/>
          <p:nvPr/>
        </p:nvSpPr>
        <p:spPr>
          <a:xfrm>
            <a:off x="1162636" y="5410672"/>
            <a:ext cx="4417476" cy="567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hlinkClick r:id="rId4"/>
              </a:rPr>
              <a:t>https://docs.docker.com</a:t>
            </a:r>
            <a:r>
              <a:rPr lang="en-US" altLang="ko-KR" sz="11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5"/>
              </a:rPr>
              <a:t>https://hub.docker.com</a:t>
            </a:r>
            <a:endParaRPr lang="en-US" altLang="ko-K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610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3F2A676-E2E8-474E-823A-D721B0DC7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197694"/>
            <a:ext cx="8229601" cy="4895602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Hypervisor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의 차이점 이해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설치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기본 명령어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Image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Network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볼륨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 err="1">
                <a:solidFill>
                  <a:schemeClr val="bg1">
                    <a:lumMod val="85000"/>
                  </a:schemeClr>
                </a:solidFill>
              </a:rPr>
              <a:t>Dockerfile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작성과 배포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Compose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Microservice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Kubernetes</a:t>
            </a:r>
            <a:endParaRPr kumimoji="1"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kumimoji="1"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892FBB-C706-D84E-B992-B851D3A59A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724128" y="1713472"/>
            <a:ext cx="1080000" cy="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709091" y="2466751"/>
            <a:ext cx="415138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Windows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설치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842963" y="2873913"/>
            <a:ext cx="3763459" cy="5760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</a:rPr>
              <a:t>   Windows10</a:t>
            </a:r>
            <a:r>
              <a:rPr lang="ko-KR" altLang="en-US" sz="1200" dirty="0">
                <a:latin typeface="+mj-lt"/>
              </a:rPr>
              <a:t>  </a:t>
            </a:r>
            <a:r>
              <a:rPr lang="en-US" altLang="ko-KR" sz="1200" dirty="0"/>
              <a:t>–</a:t>
            </a:r>
            <a:r>
              <a:rPr lang="ko-KR" altLang="en-US" sz="1200" dirty="0"/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  <a:hlinkClick r:id="rId3"/>
              </a:rPr>
              <a:t>Docker Desktop for Windows</a:t>
            </a:r>
            <a:endParaRPr lang="en-US" altLang="ko-KR" sz="1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</a:rPr>
              <a:t>   Etc.</a:t>
            </a:r>
            <a:r>
              <a:rPr lang="ko-KR" altLang="en-US" sz="1200" dirty="0">
                <a:latin typeface="+mj-lt"/>
              </a:rPr>
              <a:t>  </a:t>
            </a:r>
            <a:r>
              <a:rPr lang="en-US" altLang="ko-KR" sz="1200" dirty="0">
                <a:latin typeface="+mj-lt"/>
              </a:rPr>
              <a:t>–</a:t>
            </a:r>
            <a:r>
              <a:rPr lang="ko-KR" altLang="en-US" sz="1200" dirty="0">
                <a:latin typeface="+mj-lt"/>
              </a:rPr>
              <a:t>  </a:t>
            </a:r>
            <a:r>
              <a:rPr lang="en-US" altLang="ko-KR" sz="1200" dirty="0">
                <a:latin typeface="+mj-lt"/>
                <a:hlinkClick r:id="rId4"/>
              </a:rPr>
              <a:t>Docker</a:t>
            </a:r>
            <a:r>
              <a:rPr lang="ko-KR" altLang="en-US" sz="1200" dirty="0">
                <a:latin typeface="+mj-lt"/>
                <a:hlinkClick r:id="rId4"/>
              </a:rPr>
              <a:t> </a:t>
            </a:r>
            <a:r>
              <a:rPr lang="en-US" altLang="ko-KR" sz="1200" dirty="0">
                <a:latin typeface="+mj-lt"/>
                <a:hlinkClick r:id="rId4"/>
              </a:rPr>
              <a:t>Toolbox</a:t>
            </a:r>
            <a:endParaRPr lang="en-US" altLang="ko-KR" sz="1200" dirty="0">
              <a:latin typeface="+mj-lt"/>
            </a:endParaRPr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8CF0E27C-0CF4-6B47-A869-CD34E8480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91" y="3787781"/>
            <a:ext cx="415138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Mac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F78FB1-C72C-F740-9F94-0FE9DE83FA88}"/>
              </a:ext>
            </a:extLst>
          </p:cNvPr>
          <p:cNvSpPr/>
          <p:nvPr/>
        </p:nvSpPr>
        <p:spPr>
          <a:xfrm>
            <a:off x="842963" y="4194943"/>
            <a:ext cx="3763459" cy="3670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</a:rPr>
              <a:t>   </a:t>
            </a:r>
            <a:r>
              <a:rPr lang="en-US" altLang="ko-KR" sz="1200" dirty="0">
                <a:latin typeface="+mj-lt"/>
                <a:hlinkClick r:id="rId5"/>
              </a:rPr>
              <a:t>Docker for Mac</a:t>
            </a:r>
            <a:endParaRPr lang="en-US" altLang="ko-KR" sz="1200" dirty="0">
              <a:latin typeface="+mj-lt"/>
            </a:endParaRP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4D05369F-6872-9847-B367-89D0C2D03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91" y="4869160"/>
            <a:ext cx="415138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Linux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DE867-4A6C-CF47-A57D-B3A7E7B7BAD5}"/>
              </a:ext>
            </a:extLst>
          </p:cNvPr>
          <p:cNvSpPr/>
          <p:nvPr/>
        </p:nvSpPr>
        <p:spPr>
          <a:xfrm>
            <a:off x="842963" y="5276322"/>
            <a:ext cx="3763459" cy="5760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</a:rPr>
              <a:t>   curl -</a:t>
            </a:r>
            <a:r>
              <a:rPr lang="en-US" altLang="ko-KR" sz="1200" dirty="0" err="1">
                <a:latin typeface="+mj-lt"/>
              </a:rPr>
              <a:t>fsSL</a:t>
            </a:r>
            <a:r>
              <a:rPr lang="en-US" altLang="ko-KR" sz="1200" dirty="0">
                <a:latin typeface="+mj-lt"/>
              </a:rPr>
              <a:t> https://</a:t>
            </a:r>
            <a:r>
              <a:rPr lang="en-US" altLang="ko-KR" sz="1200" dirty="0" err="1">
                <a:latin typeface="+mj-lt"/>
              </a:rPr>
              <a:t>get.docker.com</a:t>
            </a:r>
            <a:r>
              <a:rPr lang="en-US" altLang="ko-KR" sz="1200" dirty="0">
                <a:latin typeface="+mj-lt"/>
              </a:rPr>
              <a:t>/ | </a:t>
            </a:r>
            <a:r>
              <a:rPr lang="en-US" altLang="ko-KR" sz="1200" dirty="0" err="1">
                <a:latin typeface="+mj-lt"/>
              </a:rPr>
              <a:t>sudo</a:t>
            </a:r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err="1">
                <a:latin typeface="+mj-lt"/>
              </a:rPr>
              <a:t>sh</a:t>
            </a:r>
            <a:endParaRPr lang="en-US" altLang="ko-KR" sz="1200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76AC50-0070-CE48-8B19-D78447DFF02F}"/>
              </a:ext>
            </a:extLst>
          </p:cNvPr>
          <p:cNvSpPr/>
          <p:nvPr/>
        </p:nvSpPr>
        <p:spPr>
          <a:xfrm>
            <a:off x="540000" y="1196752"/>
            <a:ext cx="8089650" cy="9267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j-lt"/>
              </a:rPr>
              <a:t>도커는</a:t>
            </a:r>
            <a:r>
              <a:rPr lang="ko-KR" altLang="en-US" sz="1200" dirty="0">
                <a:latin typeface="+mj-lt"/>
              </a:rPr>
              <a:t> 리눅스 컨테이너 기술이며</a:t>
            </a:r>
            <a:r>
              <a:rPr lang="en-US" altLang="ko-KR" sz="1200" dirty="0">
                <a:latin typeface="+mj-lt"/>
              </a:rPr>
              <a:t>,</a:t>
            </a:r>
            <a:r>
              <a:rPr lang="ko-KR" altLang="en-US" sz="1200" dirty="0">
                <a:latin typeface="+mj-lt"/>
              </a:rPr>
              <a:t> 리눅스 커널에서 동작하므로 </a:t>
            </a:r>
            <a:r>
              <a:rPr lang="en-US" altLang="ko-KR" sz="1200" dirty="0">
                <a:latin typeface="+mj-lt"/>
              </a:rPr>
              <a:t>macOS</a:t>
            </a:r>
            <a:r>
              <a:rPr lang="ko-KR" altLang="en-US" sz="1200" dirty="0">
                <a:latin typeface="+mj-lt"/>
              </a:rPr>
              <a:t>나 </a:t>
            </a:r>
            <a:r>
              <a:rPr lang="en-US" altLang="ko-KR" sz="1200" dirty="0">
                <a:latin typeface="+mj-lt"/>
              </a:rPr>
              <a:t>Windows</a:t>
            </a:r>
            <a:r>
              <a:rPr lang="ko-KR" altLang="en-US" sz="1200" dirty="0">
                <a:latin typeface="+mj-lt"/>
              </a:rPr>
              <a:t>에 설치할 경우 </a:t>
            </a:r>
            <a:r>
              <a:rPr lang="ko-KR" altLang="en-US" sz="1200" dirty="0" err="1">
                <a:latin typeface="+mj-lt"/>
              </a:rPr>
              <a:t>가상머신에</a:t>
            </a:r>
            <a:r>
              <a:rPr lang="ko-KR" altLang="en-US" sz="1200" dirty="0">
                <a:latin typeface="+mj-lt"/>
              </a:rPr>
              <a:t> 설치가 됩니다</a:t>
            </a:r>
            <a:r>
              <a:rPr lang="en-US" altLang="ko-KR" sz="1200" dirty="0">
                <a:latin typeface="+mj-lt"/>
              </a:rPr>
              <a:t>.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docker for mac</a:t>
            </a:r>
            <a:r>
              <a:rPr lang="ko-KR" altLang="en-US" sz="1200" dirty="0">
                <a:latin typeface="+mj-lt"/>
              </a:rPr>
              <a:t>은 </a:t>
            </a:r>
            <a:r>
              <a:rPr lang="en-US" altLang="ko-KR" sz="1200" dirty="0" err="1">
                <a:latin typeface="+mj-lt"/>
              </a:rPr>
              <a:t>xhyve</a:t>
            </a:r>
            <a:r>
              <a:rPr lang="ko-KR" altLang="en-US" sz="1200" dirty="0">
                <a:latin typeface="+mj-lt"/>
              </a:rPr>
              <a:t>라는 </a:t>
            </a:r>
            <a:r>
              <a:rPr lang="en-US" altLang="ko-KR" sz="1200" dirty="0">
                <a:latin typeface="+mj-lt"/>
              </a:rPr>
              <a:t>macOS</a:t>
            </a:r>
            <a:r>
              <a:rPr lang="ko-KR" altLang="en-US" sz="1200" dirty="0">
                <a:latin typeface="+mj-lt"/>
              </a:rPr>
              <a:t>에서 제공하는 </a:t>
            </a:r>
            <a:r>
              <a:rPr lang="ko-KR" altLang="en-US" sz="1200" dirty="0" err="1">
                <a:latin typeface="+mj-lt"/>
              </a:rPr>
              <a:t>가상환경을</a:t>
            </a:r>
            <a:r>
              <a:rPr lang="ko-KR" altLang="en-US" sz="1200" dirty="0">
                <a:latin typeface="+mj-lt"/>
              </a:rPr>
              <a:t> 이용하고 </a:t>
            </a:r>
            <a:r>
              <a:rPr lang="en-US" altLang="ko-KR" sz="1200" dirty="0">
                <a:latin typeface="+mj-lt"/>
              </a:rPr>
              <a:t>docker for windows</a:t>
            </a:r>
            <a:r>
              <a:rPr lang="ko-KR" altLang="en-US" sz="1200" dirty="0">
                <a:latin typeface="+mj-lt"/>
              </a:rPr>
              <a:t>는 </a:t>
            </a:r>
            <a:r>
              <a:rPr lang="en-US" altLang="ko-KR" sz="1200" dirty="0">
                <a:latin typeface="+mj-lt"/>
              </a:rPr>
              <a:t>Hyper-V</a:t>
            </a:r>
            <a:r>
              <a:rPr lang="ko-KR" altLang="en-US" sz="1200" dirty="0">
                <a:latin typeface="+mj-lt"/>
              </a:rPr>
              <a:t>기능을 이용합니다</a:t>
            </a:r>
            <a:r>
              <a:rPr lang="en-US" altLang="ko-KR" sz="1200" dirty="0">
                <a:latin typeface="+mj-lt"/>
              </a:rPr>
              <a:t>. </a:t>
            </a:r>
            <a:r>
              <a:rPr lang="ko-KR" altLang="en-US" sz="1200" dirty="0">
                <a:latin typeface="+mj-lt"/>
              </a:rPr>
              <a:t>따라서 </a:t>
            </a:r>
            <a:r>
              <a:rPr lang="en-US" altLang="ko-KR" sz="1200" dirty="0">
                <a:latin typeface="+mj-lt"/>
              </a:rPr>
              <a:t>OS</a:t>
            </a:r>
            <a:r>
              <a:rPr lang="ko-KR" altLang="en-US" sz="1200" dirty="0">
                <a:latin typeface="+mj-lt"/>
              </a:rPr>
              <a:t>가 최신버전이 아니면 동작하지 않을 수 있습니다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39EE7B2C-99CA-244B-997D-01BFDD21E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056" y="3420758"/>
            <a:ext cx="3119000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설치 확인하기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C97285-465C-354B-A5D0-9AA4850EF074}"/>
              </a:ext>
            </a:extLst>
          </p:cNvPr>
          <p:cNvSpPr/>
          <p:nvPr/>
        </p:nvSpPr>
        <p:spPr>
          <a:xfrm>
            <a:off x="5161692" y="3787780"/>
            <a:ext cx="2827542" cy="8983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docker -v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docker version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>
                <a:latin typeface="+mj-lt"/>
              </a:rPr>
              <a:t> docker run hello-world</a:t>
            </a:r>
          </a:p>
        </p:txBody>
      </p:sp>
    </p:spTree>
    <p:extLst>
      <p:ext uri="{BB962C8B-B14F-4D97-AF65-F5344CB8AC3E}">
        <p14:creationId xmlns:p14="http://schemas.microsoft.com/office/powerpoint/2010/main" val="2054036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설치</a:t>
            </a:r>
            <a:endParaRPr kumimoji="1" lang="en-US" altLang="ko-KR" sz="2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335572-5A73-CC48-AC18-642CC8E9DF69}"/>
              </a:ext>
            </a:extLst>
          </p:cNvPr>
          <p:cNvSpPr/>
          <p:nvPr/>
        </p:nvSpPr>
        <p:spPr>
          <a:xfrm>
            <a:off x="360000" y="1008000"/>
            <a:ext cx="3006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Windows</a:t>
            </a:r>
            <a:r>
              <a:rPr lang="ko-KR" altLang="en-US" sz="1400" b="1" dirty="0"/>
              <a:t>에 </a:t>
            </a:r>
            <a:r>
              <a:rPr lang="en-US" altLang="ko-KR" sz="1400" b="1" dirty="0"/>
              <a:t>Docker Desktop </a:t>
            </a:r>
            <a:r>
              <a:rPr lang="ko-KR" altLang="en-US" sz="1400" b="1" dirty="0"/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D5287-F591-F648-BBDA-E97D1F6AABEE}"/>
              </a:ext>
            </a:extLst>
          </p:cNvPr>
          <p:cNvSpPr txBox="1"/>
          <p:nvPr/>
        </p:nvSpPr>
        <p:spPr>
          <a:xfrm>
            <a:off x="720000" y="1439999"/>
            <a:ext cx="7740000" cy="49400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1200" b="1" dirty="0"/>
              <a:t>사전 준비</a:t>
            </a:r>
            <a:endParaRPr kumimoji="1"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/>
              <a:t>BIOS</a:t>
            </a:r>
            <a:r>
              <a:rPr kumimoji="1" lang="ko-KR" altLang="en-US" sz="1200" dirty="0"/>
              <a:t> 수준 하드웨어 가상화 지원</a:t>
            </a:r>
            <a:endParaRPr kumimoji="1"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/>
              <a:t>Windows 10 64 </a:t>
            </a:r>
            <a:r>
              <a:rPr kumimoji="1" lang="ko-KR" altLang="en-US" sz="1200" dirty="0"/>
              <a:t>비트 </a:t>
            </a:r>
            <a:r>
              <a:rPr kumimoji="1" lang="en-US" altLang="ko-KR" sz="1200" dirty="0"/>
              <a:t>: Pro, Enterprise </a:t>
            </a:r>
            <a:r>
              <a:rPr kumimoji="1" lang="ko-KR" altLang="en-US" sz="1200" dirty="0"/>
              <a:t>또는 </a:t>
            </a:r>
            <a:r>
              <a:rPr kumimoji="1" lang="en-US" altLang="ko-KR" sz="1200" dirty="0"/>
              <a:t>Education (</a:t>
            </a:r>
            <a:r>
              <a:rPr kumimoji="1" lang="ko-KR" altLang="en-US" sz="1200" dirty="0"/>
              <a:t>빌드 </a:t>
            </a:r>
            <a:r>
              <a:rPr kumimoji="1" lang="en-US" altLang="ko-KR" sz="1200" dirty="0"/>
              <a:t>15063 </a:t>
            </a:r>
            <a:r>
              <a:rPr kumimoji="1" lang="ko-KR" altLang="en-US" sz="1200" dirty="0"/>
              <a:t>이상</a:t>
            </a:r>
            <a:r>
              <a:rPr kumimoji="1"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/>
              <a:t>Hyper-V </a:t>
            </a:r>
            <a:r>
              <a:rPr kumimoji="1" lang="ko-KR" altLang="en-US" sz="1200" dirty="0"/>
              <a:t>및 컨테이너 </a:t>
            </a:r>
            <a:r>
              <a:rPr kumimoji="1" lang="en-US" altLang="ko-KR" sz="1200" dirty="0"/>
              <a:t>Windows </a:t>
            </a:r>
            <a:r>
              <a:rPr kumimoji="1" lang="ko-KR" altLang="en-US" sz="1200" dirty="0"/>
              <a:t>기능의 활성화</a:t>
            </a:r>
            <a:endParaRPr kumimoji="1" lang="en-US" altLang="ko-KR" sz="1200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/>
              <a:t>제어판 </a:t>
            </a:r>
            <a:r>
              <a:rPr kumimoji="1" lang="en-US" altLang="ko-KR" sz="1200" dirty="0"/>
              <a:t>&gt; </a:t>
            </a:r>
            <a:r>
              <a:rPr kumimoji="1" lang="ko-KR" altLang="en-US" sz="1200" dirty="0"/>
              <a:t>프로그램 </a:t>
            </a:r>
            <a:r>
              <a:rPr kumimoji="1" lang="en-US" altLang="ko-KR" sz="1200" dirty="0"/>
              <a:t>&gt; </a:t>
            </a:r>
            <a:r>
              <a:rPr kumimoji="1" lang="ko-KR" altLang="en-US" sz="1200" dirty="0"/>
              <a:t>윈도우 기능 켜기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끄기 </a:t>
            </a:r>
            <a:r>
              <a:rPr kumimoji="1" lang="en-US" altLang="ko-KR" sz="1200" dirty="0"/>
              <a:t>&gt; Hyper-V</a:t>
            </a:r>
            <a:r>
              <a:rPr kumimoji="1" lang="ko-KR" altLang="en-US" sz="1200" dirty="0"/>
              <a:t> 박스 체크 </a:t>
            </a:r>
            <a:r>
              <a:rPr kumimoji="1" lang="en-US" altLang="ko-KR" sz="1200" dirty="0"/>
              <a:t>&gt; Reboot</a:t>
            </a:r>
            <a:r>
              <a:rPr kumimoji="1" lang="ko-KR" altLang="en-US" sz="1200" dirty="0"/>
              <a:t> 필요</a:t>
            </a:r>
            <a:endParaRPr kumimoji="1" lang="en-US" altLang="ko-KR" sz="1200" dirty="0"/>
          </a:p>
          <a:p>
            <a:pPr lvl="1"/>
            <a:endParaRPr kumimoji="1" lang="en-US" altLang="ko-KR" sz="1200" dirty="0"/>
          </a:p>
          <a:p>
            <a:pPr lvl="1"/>
            <a:endParaRPr kumimoji="1" lang="en-US" altLang="ko-KR" sz="1200" dirty="0"/>
          </a:p>
          <a:p>
            <a:endParaRPr kumimoji="1"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kumimoji="1" lang="ko-KR" altLang="en-US" sz="12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64166F-F2B3-EB49-A9EC-752DC1CD5A86}"/>
              </a:ext>
            </a:extLst>
          </p:cNvPr>
          <p:cNvGrpSpPr/>
          <p:nvPr/>
        </p:nvGrpSpPr>
        <p:grpSpPr>
          <a:xfrm>
            <a:off x="1907704" y="2852936"/>
            <a:ext cx="5328592" cy="3383145"/>
            <a:chOff x="1907704" y="2852936"/>
            <a:chExt cx="5328592" cy="338314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D7FEFDB-A194-E747-B6B0-EEF97CB39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65"/>
            <a:stretch/>
          </p:blipFill>
          <p:spPr>
            <a:xfrm>
              <a:off x="1907704" y="2852936"/>
              <a:ext cx="5328592" cy="338314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2FCED9-2675-D448-BE74-99A105117BAD}"/>
                </a:ext>
              </a:extLst>
            </p:cNvPr>
            <p:cNvSpPr/>
            <p:nvPr/>
          </p:nvSpPr>
          <p:spPr>
            <a:xfrm>
              <a:off x="3923928" y="5013176"/>
              <a:ext cx="648072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656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설치</a:t>
            </a:r>
            <a:endParaRPr kumimoji="1" lang="en-US" altLang="ko-KR" sz="2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335572-5A73-CC48-AC18-642CC8E9DF69}"/>
              </a:ext>
            </a:extLst>
          </p:cNvPr>
          <p:cNvSpPr/>
          <p:nvPr/>
        </p:nvSpPr>
        <p:spPr>
          <a:xfrm>
            <a:off x="360000" y="1008000"/>
            <a:ext cx="3006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Windows</a:t>
            </a:r>
            <a:r>
              <a:rPr lang="ko-KR" altLang="en-US" sz="1400" b="1" dirty="0"/>
              <a:t>에 </a:t>
            </a:r>
            <a:r>
              <a:rPr lang="en-US" altLang="ko-KR" sz="1400" b="1" dirty="0"/>
              <a:t>Docker Desktop </a:t>
            </a:r>
            <a:r>
              <a:rPr lang="ko-KR" altLang="en-US" sz="1400" b="1" dirty="0"/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D5287-F591-F648-BBDA-E97D1F6AABEE}"/>
              </a:ext>
            </a:extLst>
          </p:cNvPr>
          <p:cNvSpPr txBox="1"/>
          <p:nvPr/>
        </p:nvSpPr>
        <p:spPr>
          <a:xfrm>
            <a:off x="720000" y="1439999"/>
            <a:ext cx="7740000" cy="49442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1200" b="1" dirty="0"/>
              <a:t>설치 파일</a:t>
            </a:r>
            <a:endParaRPr lang="en-US" altLang="ko-KR" sz="1200" dirty="0">
              <a:hlinkClick r:id="rId3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3"/>
              </a:rPr>
              <a:t>https://hub.docker.com/?overlay=onboarding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/>
              <a:t>Docker Desktop for Windows (836MB) ‘Download’</a:t>
            </a:r>
            <a:r>
              <a:rPr kumimoji="1" lang="ko-KR" altLang="en-US" sz="1200" dirty="0"/>
              <a:t> 또는 </a:t>
            </a:r>
            <a:r>
              <a:rPr kumimoji="1" lang="en-US" altLang="ko-KR" sz="1200" dirty="0"/>
              <a:t>‘Run’ 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설치 완료 후 로그 아웃 됨</a:t>
            </a:r>
            <a:r>
              <a:rPr kumimoji="1" lang="en-US" altLang="ko-KR" sz="1050" dirty="0"/>
              <a:t>.)</a:t>
            </a:r>
            <a:endParaRPr kumimoji="1"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kumimoji="1" lang="en-US" altLang="ko-KR" sz="1200" dirty="0"/>
          </a:p>
          <a:p>
            <a:endParaRPr kumimoji="1"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kumimoji="1" lang="ko-KR" altLang="en-US" sz="1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713426-34AD-F041-838F-1362CCF173FC}"/>
              </a:ext>
            </a:extLst>
          </p:cNvPr>
          <p:cNvGrpSpPr/>
          <p:nvPr/>
        </p:nvGrpSpPr>
        <p:grpSpPr>
          <a:xfrm>
            <a:off x="1511660" y="2310301"/>
            <a:ext cx="6120680" cy="3927011"/>
            <a:chOff x="1511660" y="2348880"/>
            <a:chExt cx="6120680" cy="392701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4CE905-CAA4-EE4A-90B0-11D4E3C69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00"/>
            <a:stretch/>
          </p:blipFill>
          <p:spPr>
            <a:xfrm>
              <a:off x="1511660" y="2348880"/>
              <a:ext cx="6120680" cy="392701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49B8AA9-36AA-8E47-9B0D-9FB9D4602F4B}"/>
                </a:ext>
              </a:extLst>
            </p:cNvPr>
            <p:cNvSpPr/>
            <p:nvPr/>
          </p:nvSpPr>
          <p:spPr>
            <a:xfrm>
              <a:off x="3888000" y="5068800"/>
              <a:ext cx="1512000" cy="25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FF2F3F-D325-B44C-92E9-7493C24DC1E9}"/>
                </a:ext>
              </a:extLst>
            </p:cNvPr>
            <p:cNvSpPr/>
            <p:nvPr/>
          </p:nvSpPr>
          <p:spPr>
            <a:xfrm>
              <a:off x="6156000" y="6012000"/>
              <a:ext cx="529946" cy="1721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1139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설치</a:t>
            </a:r>
            <a:endParaRPr kumimoji="1" lang="en-US" altLang="ko-KR" sz="20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335572-5A73-CC48-AC18-642CC8E9DF69}"/>
              </a:ext>
            </a:extLst>
          </p:cNvPr>
          <p:cNvSpPr/>
          <p:nvPr/>
        </p:nvSpPr>
        <p:spPr>
          <a:xfrm>
            <a:off x="360000" y="1008000"/>
            <a:ext cx="3006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Windows</a:t>
            </a:r>
            <a:r>
              <a:rPr lang="ko-KR" altLang="en-US" sz="1400" b="1" dirty="0"/>
              <a:t>에 </a:t>
            </a:r>
            <a:r>
              <a:rPr lang="en-US" altLang="ko-KR" sz="1400" b="1" dirty="0"/>
              <a:t>Docker Desktop </a:t>
            </a:r>
            <a:r>
              <a:rPr lang="ko-KR" altLang="en-US" sz="1400" b="1" dirty="0"/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D5287-F591-F648-BBDA-E97D1F6AABEE}"/>
              </a:ext>
            </a:extLst>
          </p:cNvPr>
          <p:cNvSpPr txBox="1"/>
          <p:nvPr/>
        </p:nvSpPr>
        <p:spPr>
          <a:xfrm>
            <a:off x="720000" y="1440000"/>
            <a:ext cx="7740000" cy="45812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1200" b="1" dirty="0"/>
              <a:t>설치</a:t>
            </a:r>
            <a:endParaRPr lang="en-US" altLang="ko-KR" sz="1200" dirty="0">
              <a:hlinkClick r:id="rId3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/>
              <a:t>다운로드를 했다면 실행 파일을 더블 클릭하여 설치를 진행</a:t>
            </a:r>
            <a:endParaRPr kumimoji="1"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/>
              <a:t>설치가 완료되면 작업 표시줄에 고래 아이콘이 생김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endParaRPr kumimoji="1" lang="en-US" altLang="ko-KR" sz="1200" dirty="0"/>
          </a:p>
          <a:p>
            <a:r>
              <a:rPr kumimoji="1" lang="ko-KR" altLang="en-US" sz="1200" b="1" dirty="0"/>
              <a:t>시작</a:t>
            </a:r>
            <a:endParaRPr kumimoji="1" lang="en-US" altLang="ko-KR" sz="1200" b="1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바탕화면에 생성된 </a:t>
            </a:r>
            <a:r>
              <a:rPr lang="en-US" altLang="ko-KR" sz="1200" dirty="0"/>
              <a:t>Docker Desktop </a:t>
            </a:r>
            <a:r>
              <a:rPr lang="ko-KR" altLang="en-US" sz="1200" dirty="0"/>
              <a:t>실행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Docker</a:t>
            </a:r>
            <a:r>
              <a:rPr lang="ko-KR" altLang="en-US" sz="1200" dirty="0"/>
              <a:t> </a:t>
            </a:r>
            <a:r>
              <a:rPr lang="en-US" altLang="ko-KR" sz="1200" dirty="0"/>
              <a:t>Hub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로그인이</a:t>
            </a:r>
            <a:r>
              <a:rPr lang="ko-KR" altLang="en-US" sz="1200" dirty="0"/>
              <a:t> 필요할 경우 자신의 계정으로 로그인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hlinkClick r:id="rId3"/>
            </a:endParaRPr>
          </a:p>
          <a:p>
            <a:r>
              <a:rPr kumimoji="1" lang="ko-KR" altLang="en-US" sz="1200" b="1" dirty="0"/>
              <a:t>사용</a:t>
            </a:r>
            <a:endParaRPr kumimoji="1" lang="en-US" altLang="ko-KR" sz="1200" b="1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터미널 프로그램에서 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highlight>
                  <a:srgbClr val="C0C0C0"/>
                </a:highlight>
              </a:rPr>
              <a:t> </a:t>
            </a:r>
            <a:r>
              <a:rPr lang="en-US" altLang="ko-KR" sz="1200" dirty="0">
                <a:highlight>
                  <a:srgbClr val="C0C0C0"/>
                </a:highlight>
              </a:rPr>
              <a:t>docker run hello-world </a:t>
            </a:r>
            <a:r>
              <a:rPr lang="en-US" altLang="ko-KR" sz="1200" dirty="0"/>
              <a:t> </a:t>
            </a:r>
            <a:r>
              <a:rPr lang="ko-KR" altLang="en-US" sz="1200" dirty="0"/>
              <a:t>실행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kumimoji="1"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B467BE-D57B-C948-BAF5-4C66823FF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24" y="3566314"/>
            <a:ext cx="4638576" cy="281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5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3F2A676-E2E8-474E-823A-D721B0DC7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197694"/>
            <a:ext cx="8229601" cy="4895602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Hypervisor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의 차이점 이해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설치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Image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Network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볼륨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 err="1">
                <a:solidFill>
                  <a:schemeClr val="bg1">
                    <a:lumMod val="85000"/>
                  </a:schemeClr>
                </a:solidFill>
              </a:rPr>
              <a:t>Dockerfile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작성과 배포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Compose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Microservice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Kubernetes</a:t>
            </a:r>
            <a:endParaRPr kumimoji="1"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kumimoji="1"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040E1B-FE42-374E-B73C-D61D6C1B88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724128" y="2132856"/>
            <a:ext cx="1080000" cy="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827584" y="1052736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run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1221121" y="1549809"/>
            <a:ext cx="6588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</a:rPr>
              <a:t> $ docker run [OPTIONS] IMAGE [COMMAND] [ARG...]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68E989E2-6630-EA44-8738-1D2FE1451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616" y="2348880"/>
            <a:ext cx="6874767" cy="32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ln w="1905"/>
                <a:latin typeface="맑은 고딕" pitchFamily="50" charset="-127"/>
                <a:ea typeface="맑은 고딕" pitchFamily="50" charset="-127"/>
              </a:rPr>
              <a:t>자주 사용하는 옵션</a:t>
            </a:r>
            <a:endParaRPr kumimoji="0" lang="en-US" altLang="ko-KR" sz="1400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6B3AEE1-A740-0842-8CE6-D7FF9208F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01604"/>
              </p:ext>
            </p:extLst>
          </p:nvPr>
        </p:nvGraphicFramePr>
        <p:xfrm>
          <a:off x="1221121" y="2734863"/>
          <a:ext cx="6588000" cy="2989440"/>
        </p:xfrm>
        <a:graphic>
          <a:graphicData uri="http://schemas.openxmlformats.org/drawingml/2006/table">
            <a:tbl>
              <a:tblPr/>
              <a:tblGrid>
                <a:gridCol w="1037910">
                  <a:extLst>
                    <a:ext uri="{9D8B030D-6E8A-4147-A177-3AD203B41FA5}">
                      <a16:colId xmlns:a16="http://schemas.microsoft.com/office/drawing/2014/main" val="4152650226"/>
                    </a:ext>
                  </a:extLst>
                </a:gridCol>
                <a:gridCol w="5550090">
                  <a:extLst>
                    <a:ext uri="{9D8B030D-6E8A-4147-A177-3AD203B41FA5}">
                      <a16:colId xmlns:a16="http://schemas.microsoft.com/office/drawing/2014/main" val="4009901271"/>
                    </a:ext>
                  </a:extLst>
                </a:gridCol>
              </a:tblGrid>
              <a:tr h="3321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effectLst/>
                        </a:rPr>
                        <a:t>옵</a:t>
                      </a:r>
                      <a:r>
                        <a:rPr lang="ko-KR" altLang="en-US" sz="1000" b="1" dirty="0">
                          <a:effectLst/>
                        </a:rPr>
                        <a:t> 션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effectLst/>
                        </a:rPr>
                        <a:t>설 명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338111"/>
                  </a:ext>
                </a:extLst>
              </a:tr>
              <a:tr h="3321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-d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detached mode </a:t>
                      </a:r>
                      <a:r>
                        <a:rPr lang="ko-KR" altLang="en-US" sz="1000" b="0" dirty="0">
                          <a:effectLst/>
                        </a:rPr>
                        <a:t>흔히 말하는 백그라운드 모드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738451"/>
                  </a:ext>
                </a:extLst>
              </a:tr>
              <a:tr h="3321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-p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dirty="0">
                          <a:effectLst/>
                        </a:rPr>
                        <a:t>호스트와 컨테이너의 포트를 연결 </a:t>
                      </a:r>
                      <a:r>
                        <a:rPr lang="en-US" altLang="ko-KR" sz="1000" b="0" dirty="0">
                          <a:effectLst/>
                        </a:rPr>
                        <a:t>(</a:t>
                      </a:r>
                      <a:r>
                        <a:rPr lang="ko-KR" altLang="en-US" sz="1000" b="0" dirty="0" err="1">
                          <a:effectLst/>
                        </a:rPr>
                        <a:t>포워딩</a:t>
                      </a:r>
                      <a:r>
                        <a:rPr lang="en-US" altLang="ko-KR" sz="1000" b="0" dirty="0">
                          <a:effectLst/>
                        </a:rPr>
                        <a:t>)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091591"/>
                  </a:ext>
                </a:extLst>
              </a:tr>
              <a:tr h="3321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-v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dirty="0">
                          <a:effectLst/>
                        </a:rPr>
                        <a:t>호스트와 컨테이너의 디렉토리를 연결 </a:t>
                      </a:r>
                      <a:r>
                        <a:rPr lang="en-US" altLang="ko-KR" sz="1000" b="0" dirty="0">
                          <a:effectLst/>
                        </a:rPr>
                        <a:t>(</a:t>
                      </a:r>
                      <a:r>
                        <a:rPr lang="ko-KR" altLang="en-US" sz="1000" b="0" dirty="0">
                          <a:effectLst/>
                        </a:rPr>
                        <a:t>마운트</a:t>
                      </a:r>
                      <a:r>
                        <a:rPr lang="en-US" altLang="ko-KR" sz="1000" b="0" dirty="0">
                          <a:effectLst/>
                        </a:rPr>
                        <a:t>)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17838"/>
                  </a:ext>
                </a:extLst>
              </a:tr>
              <a:tr h="3321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-e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dirty="0">
                          <a:effectLst/>
                        </a:rPr>
                        <a:t>컨테이너 내에서 사용할 환경변수 설정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841178"/>
                  </a:ext>
                </a:extLst>
              </a:tr>
              <a:tr h="3321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--name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dirty="0">
                          <a:effectLst/>
                        </a:rPr>
                        <a:t>컨테이너 이름 설정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38450"/>
                  </a:ext>
                </a:extLst>
              </a:tr>
              <a:tr h="3321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dirty="0">
                          <a:effectLst/>
                        </a:rPr>
                        <a:t>--</a:t>
                      </a:r>
                      <a:r>
                        <a:rPr lang="en-US" sz="1000" b="0" dirty="0">
                          <a:effectLst/>
                        </a:rPr>
                        <a:t>rm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dirty="0">
                          <a:effectLst/>
                        </a:rPr>
                        <a:t>프로세스 종료</a:t>
                      </a:r>
                      <a:r>
                        <a:rPr lang="en-US" altLang="ko-KR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</a:rPr>
                        <a:t>시 컨테이너 자동 제거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61239"/>
                  </a:ext>
                </a:extLst>
              </a:tr>
              <a:tr h="332160"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-it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effectLst/>
                        </a:rPr>
                        <a:t>-</a:t>
                      </a:r>
                      <a:r>
                        <a:rPr lang="en-US" sz="1000" b="0" dirty="0" err="1">
                          <a:effectLst/>
                        </a:rPr>
                        <a:t>i</a:t>
                      </a:r>
                      <a:r>
                        <a:rPr lang="ko-KR" altLang="en-US" sz="1000" b="0" dirty="0">
                          <a:effectLst/>
                        </a:rPr>
                        <a:t>와 </a:t>
                      </a:r>
                      <a:r>
                        <a:rPr lang="en-US" altLang="ko-KR" sz="1000" b="0" dirty="0">
                          <a:effectLst/>
                        </a:rPr>
                        <a:t>-</a:t>
                      </a:r>
                      <a:r>
                        <a:rPr lang="en-US" sz="1000" b="0" dirty="0">
                          <a:effectLst/>
                        </a:rPr>
                        <a:t>t</a:t>
                      </a:r>
                      <a:r>
                        <a:rPr lang="ko-KR" altLang="en-US" sz="1000" b="0" dirty="0" err="1">
                          <a:effectLst/>
                        </a:rPr>
                        <a:t>를</a:t>
                      </a:r>
                      <a:r>
                        <a:rPr lang="ko-KR" altLang="en-US" sz="1000" b="0" dirty="0">
                          <a:effectLst/>
                        </a:rPr>
                        <a:t> 동시에 사용한 것으로 터미널 입력을 위한 옵션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283128"/>
                  </a:ext>
                </a:extLst>
              </a:tr>
              <a:tr h="332160"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strike="noStrike" dirty="0">
                          <a:solidFill>
                            <a:schemeClr val="tx1"/>
                          </a:solidFill>
                          <a:effectLst/>
                        </a:rPr>
                        <a:t>--link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="0" i="0" strike="noStrike" dirty="0">
                          <a:solidFill>
                            <a:schemeClr val="tx1"/>
                          </a:solidFill>
                          <a:effectLst/>
                        </a:rPr>
                        <a:t>컨테이너 연결 </a:t>
                      </a:r>
                      <a:r>
                        <a:rPr lang="en-US" altLang="ko-KR" sz="1000" b="0" i="0" strike="noStrike" dirty="0">
                          <a:solidFill>
                            <a:schemeClr val="tx1"/>
                          </a:solidFill>
                          <a:effectLst/>
                        </a:rPr>
                        <a:t>[</a:t>
                      </a:r>
                      <a:r>
                        <a:rPr lang="ko-KR" altLang="en-US" sz="1000" b="0" i="0" strike="noStrike" dirty="0" err="1">
                          <a:solidFill>
                            <a:schemeClr val="tx1"/>
                          </a:solidFill>
                          <a:effectLst/>
                        </a:rPr>
                        <a:t>컨테이너명</a:t>
                      </a:r>
                      <a:r>
                        <a:rPr lang="en-US" altLang="ko-KR" sz="1000" b="0" i="0" strike="noStrike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r>
                        <a:rPr lang="ko-KR" altLang="en-US" sz="1000" b="0" i="0" strike="noStrike" dirty="0">
                          <a:solidFill>
                            <a:schemeClr val="tx1"/>
                          </a:solidFill>
                          <a:effectLst/>
                        </a:rPr>
                        <a:t>별칭</a:t>
                      </a:r>
                      <a:r>
                        <a:rPr lang="en-US" altLang="ko-KR" sz="1000" b="0" i="0" strike="noStrike" dirty="0">
                          <a:solidFill>
                            <a:schemeClr val="tx1"/>
                          </a:solidFill>
                          <a:effectLst/>
                        </a:rPr>
                        <a:t>]</a:t>
                      </a:r>
                    </a:p>
                  </a:txBody>
                  <a:tcPr marL="115097" marR="115097" marT="53122" marB="531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18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11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E4A7905-A8CD-5642-8944-E74E7273F0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52145" y="1422995"/>
            <a:ext cx="4445000" cy="4445000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467544" y="1197694"/>
            <a:ext cx="8229601" cy="4895602"/>
          </a:xfrm>
        </p:spPr>
        <p:txBody>
          <a:bodyPr anchor="ctr"/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/>
              <a:t>Hypervisor</a:t>
            </a:r>
            <a:r>
              <a:rPr kumimoji="1" lang="ko-KR" altLang="en-US" sz="1600" b="1" dirty="0"/>
              <a:t>와 </a:t>
            </a:r>
            <a:r>
              <a:rPr kumimoji="1" lang="en-US" altLang="ko-KR" sz="1600" b="1" dirty="0"/>
              <a:t>Docker</a:t>
            </a:r>
            <a:r>
              <a:rPr kumimoji="1" lang="ko-KR" altLang="en-US" sz="1600" b="1" dirty="0"/>
              <a:t>의 차이점 이해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/>
              <a:t>Docker </a:t>
            </a:r>
            <a:r>
              <a:rPr kumimoji="1" lang="ko-KR" altLang="en-US" sz="1600" b="1" dirty="0"/>
              <a:t>설치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/>
              <a:t>Docker </a:t>
            </a:r>
            <a:r>
              <a:rPr kumimoji="1" lang="ko-KR" altLang="en-US" sz="1600" b="1" dirty="0"/>
              <a:t>기본 명령어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/>
              <a:t>Docker Image</a:t>
            </a:r>
            <a:r>
              <a:rPr kumimoji="1" lang="ko-KR" altLang="en-US" sz="1600" b="1" dirty="0"/>
              <a:t> 관리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/>
              <a:t>Docker </a:t>
            </a:r>
            <a:r>
              <a:rPr kumimoji="1" lang="ko-KR" altLang="en-US" sz="1600" b="1" dirty="0"/>
              <a:t>네트워크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/>
              <a:t>Docker </a:t>
            </a:r>
            <a:r>
              <a:rPr kumimoji="1" lang="ko-KR" altLang="en-US" sz="1600" b="1" dirty="0"/>
              <a:t>볼륨 관리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 err="1"/>
              <a:t>Dockerfile</a:t>
            </a:r>
            <a:r>
              <a:rPr kumimoji="1" lang="en-US" altLang="ko-KR" sz="1600" b="1" dirty="0"/>
              <a:t> </a:t>
            </a:r>
            <a:r>
              <a:rPr kumimoji="1" lang="ko-KR" altLang="en-US" sz="1600" b="1" dirty="0"/>
              <a:t>작성과 배포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/>
              <a:t>Docker Compose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/>
              <a:t>Microservice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/>
              <a:t> Kubernetes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목</a:t>
            </a:r>
            <a:r>
              <a:rPr kumimoji="1" lang="en-US" altLang="ko-KR" dirty="0"/>
              <a:t> </a:t>
            </a:r>
            <a:r>
              <a:rPr kumimoji="1" lang="ko-KR" altLang="en-US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957414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run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20000" y="1331999"/>
            <a:ext cx="7740432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docker run ubuntu</a:t>
            </a:r>
          </a:p>
          <a:p>
            <a:r>
              <a:rPr lang="en-US" altLang="ko-KR" sz="1200" dirty="0">
                <a:latin typeface="+mj-lt"/>
              </a:rPr>
              <a:t> $ docker run -it --rm ubuntu /bin/bash</a:t>
            </a:r>
          </a:p>
        </p:txBody>
      </p:sp>
      <p:pic>
        <p:nvPicPr>
          <p:cNvPr id="12" name="온라인 미디어 11" descr="Screen Recording 2019-10-26 at 6.26.30 AM.mp4">
            <a:hlinkClick r:id="" action="ppaction://media"/>
            <a:extLst>
              <a:ext uri="{FF2B5EF4-FFF2-40B4-BE49-F238E27FC236}">
                <a16:creationId xmlns:a16="http://schemas.microsoft.com/office/drawing/2014/main" id="{292ED574-1166-AB4E-8328-23A91BAD5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000" y="1936975"/>
            <a:ext cx="7740432" cy="44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9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run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20000" y="1332000"/>
            <a:ext cx="7739999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docker run -d -p 1234:6379 </a:t>
            </a:r>
            <a:r>
              <a:rPr lang="en-US" altLang="ko-KR" sz="1200" dirty="0" err="1">
                <a:latin typeface="+mj-lt"/>
              </a:rPr>
              <a:t>redis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3" name="온라인 미디어 2" descr="Screen Recording 2019-10-26 at 6.45.39 AM.mp4">
            <a:hlinkClick r:id="" action="ppaction://media"/>
            <a:extLst>
              <a:ext uri="{FF2B5EF4-FFF2-40B4-BE49-F238E27FC236}">
                <a16:creationId xmlns:a16="http://schemas.microsoft.com/office/drawing/2014/main" id="{DAEFF4CB-6AA1-1941-9527-EB3E9296B5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9999" y="1800000"/>
            <a:ext cx="7740000" cy="44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3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run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19999" y="1332000"/>
            <a:ext cx="774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docker run -d -p 3306:3306 -e MYSQL_ALLOW_EMPTY_PASSWORD=true --name </a:t>
            </a:r>
            <a:r>
              <a:rPr lang="en-US" altLang="ko-KR" sz="1200" dirty="0" err="1">
                <a:latin typeface="+mj-lt"/>
              </a:rPr>
              <a:t>mydb</a:t>
            </a:r>
            <a:r>
              <a:rPr lang="en-US" altLang="ko-KR" sz="1200" dirty="0">
                <a:latin typeface="+mj-lt"/>
              </a:rPr>
              <a:t> mysql:5.7</a:t>
            </a:r>
          </a:p>
        </p:txBody>
      </p:sp>
      <p:pic>
        <p:nvPicPr>
          <p:cNvPr id="2" name="온라인 미디어 1" descr="Screen Recording 2019-10-26 at 7.00.57 AM.mp4">
            <a:hlinkClick r:id="" action="ppaction://media"/>
            <a:extLst>
              <a:ext uri="{FF2B5EF4-FFF2-40B4-BE49-F238E27FC236}">
                <a16:creationId xmlns:a16="http://schemas.microsoft.com/office/drawing/2014/main" id="{2E33CE5B-A485-284D-B0BE-D61DFF72A8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9998" y="1800000"/>
            <a:ext cx="7739999" cy="44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run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20000" y="1332000"/>
            <a:ext cx="7740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docker run -d -p 8080:80 --link </a:t>
            </a:r>
            <a:r>
              <a:rPr lang="en-US" altLang="ko-KR" sz="1200" dirty="0" err="1">
                <a:latin typeface="+mj-lt"/>
              </a:rPr>
              <a:t>mysql:mysql</a:t>
            </a:r>
            <a:r>
              <a:rPr lang="en-US" altLang="ko-KR" sz="1200" dirty="0">
                <a:latin typeface="+mj-lt"/>
              </a:rPr>
              <a:t> -e WORDPRESS_DB_HOST=</a:t>
            </a:r>
            <a:r>
              <a:rPr lang="en-US" altLang="ko-KR" sz="1200" dirty="0" err="1">
                <a:latin typeface="+mj-lt"/>
              </a:rPr>
              <a:t>mysql</a:t>
            </a:r>
            <a:r>
              <a:rPr lang="en-US" altLang="ko-KR" sz="1200" dirty="0">
                <a:latin typeface="+mj-lt"/>
              </a:rPr>
              <a:t> -e WORDPRESS_DB_NAME=wp -e WORDPRESS_DB_USER=wp -e WORDPRESS_DB_PASSWORD=wp </a:t>
            </a:r>
            <a:r>
              <a:rPr lang="en-US" altLang="ko-KR" sz="1200" dirty="0" err="1">
                <a:latin typeface="+mj-lt"/>
              </a:rPr>
              <a:t>wordpress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5" name="온라인 미디어 4" descr="Screen Recording 2019-10-26 at 3.17.04 PM.mp4">
            <a:hlinkClick r:id="" action="ppaction://media"/>
            <a:extLst>
              <a:ext uri="{FF2B5EF4-FFF2-40B4-BE49-F238E27FC236}">
                <a16:creationId xmlns:a16="http://schemas.microsoft.com/office/drawing/2014/main" id="{0345F1EE-6A36-7641-AFF2-E1B03724F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5159" y="1936976"/>
            <a:ext cx="7740000" cy="444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</a:t>
            </a:r>
            <a:r>
              <a:rPr kumimoji="0" lang="en-US" altLang="ko-KR" sz="1400" b="1" kern="0" dirty="0" err="1">
                <a:ln w="1905"/>
                <a:latin typeface="맑은 고딕" pitchFamily="50" charset="-127"/>
                <a:ea typeface="맑은 고딕" pitchFamily="50" charset="-127"/>
              </a:rPr>
              <a:t>ps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19999" y="1331999"/>
            <a:ext cx="7740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docker </a:t>
            </a:r>
            <a:r>
              <a:rPr lang="en-US" altLang="ko-KR" sz="1200" dirty="0" err="1">
                <a:latin typeface="+mj-lt"/>
              </a:rPr>
              <a:t>ps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$ docker </a:t>
            </a:r>
            <a:r>
              <a:rPr lang="en-US" altLang="ko-KR" sz="1200" dirty="0" err="1">
                <a:latin typeface="+mj-lt"/>
              </a:rPr>
              <a:t>ps</a:t>
            </a:r>
            <a:r>
              <a:rPr lang="en-US" altLang="ko-KR" sz="1200" dirty="0">
                <a:latin typeface="+mj-lt"/>
              </a:rPr>
              <a:t> -a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A762BE-A251-7848-900E-D7DB641FB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7739999" cy="24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77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stop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19999" y="1332000"/>
            <a:ext cx="774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</a:t>
            </a:r>
            <a:r>
              <a:rPr lang="en-US" altLang="ko-KR" sz="1200" dirty="0"/>
              <a:t>docker stop [OPTIONS] CONTAINER [CONTAINER...]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E7025-6A3F-1247-98FF-F194C59DD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/>
          <a:stretch/>
        </p:blipFill>
        <p:spPr>
          <a:xfrm>
            <a:off x="719999" y="2520000"/>
            <a:ext cx="7740000" cy="26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1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rm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20000" y="1332000"/>
            <a:ext cx="774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</a:t>
            </a:r>
            <a:r>
              <a:rPr lang="en-US" altLang="ko-KR" sz="1200" dirty="0"/>
              <a:t>docker rm [OPTIONS] CONTAINER [CONTAINER...]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44284-ED06-5B49-8BFC-023F2D021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7742257" cy="23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73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images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20000" y="1332000"/>
            <a:ext cx="774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</a:t>
            </a:r>
            <a:r>
              <a:rPr lang="en-US" altLang="ko-KR" sz="1200" dirty="0"/>
              <a:t>docker images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A17B9A-4FBD-3D4B-94DB-6E0C179C48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16"/>
          <a:stretch/>
        </p:blipFill>
        <p:spPr>
          <a:xfrm>
            <a:off x="719999" y="2204864"/>
            <a:ext cx="7740000" cy="35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63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pull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20000" y="1332000"/>
            <a:ext cx="774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docker pull [OPTIONS] NAME[:TAG|@DIGEST]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32B3F4-B4B3-B94E-8007-D31253EB8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" y="2520000"/>
            <a:ext cx="7740001" cy="199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41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</a:t>
            </a:r>
            <a:r>
              <a:rPr lang="en-US" altLang="ko-KR" sz="1400" b="1" kern="0" dirty="0" err="1">
                <a:ln w="1905"/>
                <a:latin typeface="맑은 고딕" pitchFamily="50" charset="-127"/>
                <a:ea typeface="맑은 고딕" pitchFamily="50" charset="-127"/>
              </a:rPr>
              <a:t>rmi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20000" y="1332000"/>
            <a:ext cx="774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</a:t>
            </a:r>
            <a:r>
              <a:rPr lang="en-US" altLang="ko-KR" sz="1200" dirty="0"/>
              <a:t>docker </a:t>
            </a:r>
            <a:r>
              <a:rPr lang="en-US" altLang="ko-KR" sz="1200" dirty="0" err="1"/>
              <a:t>rmi</a:t>
            </a:r>
            <a:r>
              <a:rPr lang="en-US" altLang="ko-KR" sz="1200" dirty="0"/>
              <a:t> [OPTIONS] IMAGE [IMAGE...]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A9EA53-E71B-FF49-9ACB-C3295C14E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204865"/>
            <a:ext cx="7740000" cy="36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8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3F2A676-E2E8-474E-823A-D721B0DC7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197694"/>
            <a:ext cx="8229601" cy="4895602"/>
          </a:xfrm>
        </p:spPr>
        <p:txBody>
          <a:bodyPr anchor="ctr"/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b="1" dirty="0"/>
              <a:t>Hypervisor</a:t>
            </a:r>
            <a:r>
              <a:rPr kumimoji="1" lang="ko-KR" altLang="en-US" sz="2000" b="1" dirty="0"/>
              <a:t>와 </a:t>
            </a:r>
            <a:r>
              <a:rPr kumimoji="1" lang="en-US" altLang="ko-KR" sz="2000" b="1" dirty="0"/>
              <a:t>Docker</a:t>
            </a:r>
            <a:r>
              <a:rPr kumimoji="1" lang="ko-KR" altLang="en-US" sz="2000" b="1" dirty="0"/>
              <a:t>의 차이점 이해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설치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기본 명령어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Image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Network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볼륨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 err="1">
                <a:solidFill>
                  <a:schemeClr val="bg1">
                    <a:lumMod val="85000"/>
                  </a:schemeClr>
                </a:solidFill>
              </a:rPr>
              <a:t>Dockerfile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작성과 배포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Compose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Microservice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Kubernetes</a:t>
            </a:r>
            <a:endParaRPr kumimoji="1"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BD7A13-83B6-744E-A04C-73079E5D9C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724248" y="1340768"/>
            <a:ext cx="1080000" cy="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93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log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20000" y="1332000"/>
            <a:ext cx="774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</a:t>
            </a:r>
            <a:r>
              <a:rPr lang="en-US" altLang="ko-KR" sz="1200" dirty="0"/>
              <a:t>docker logs [OPTIONS] CONTAINER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2" name="온라인 미디어 1" descr="Screen Recording 2019-10-26 at 4.42.58 PM.mp4">
            <a:hlinkClick r:id="" action="ppaction://media"/>
            <a:extLst>
              <a:ext uri="{FF2B5EF4-FFF2-40B4-BE49-F238E27FC236}">
                <a16:creationId xmlns:a16="http://schemas.microsoft.com/office/drawing/2014/main" id="{6CA77344-EEA3-6946-B12F-EAF2F59F0B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000" y="1980000"/>
            <a:ext cx="7740000" cy="41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exec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3.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기본 명령어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20000" y="1332000"/>
            <a:ext cx="774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</a:t>
            </a:r>
            <a:r>
              <a:rPr lang="en-US" altLang="ko-KR" sz="1200" dirty="0"/>
              <a:t>docker exec [OPTIONS] CONTAINER COMMAND [ARG...]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3" name="온라인 미디어 2" descr="Screen Recording 2019-10-26 at 4.55.49 PM.mp4">
            <a:hlinkClick r:id="" action="ppaction://media"/>
            <a:extLst>
              <a:ext uri="{FF2B5EF4-FFF2-40B4-BE49-F238E27FC236}">
                <a16:creationId xmlns:a16="http://schemas.microsoft.com/office/drawing/2014/main" id="{29745A4D-9FDE-6448-826A-0AFAE4B40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9999" y="1980000"/>
            <a:ext cx="7739999" cy="41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5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3F2A676-E2E8-474E-823A-D721B0DC7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197694"/>
            <a:ext cx="8229601" cy="4895602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Hypervisor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의 차이점 이해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설치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기본 명령어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b="1" dirty="0"/>
              <a:t>Docker Image</a:t>
            </a:r>
            <a:r>
              <a:rPr kumimoji="1" lang="ko-KR" altLang="en-US" sz="2000" b="1" dirty="0"/>
              <a:t> 관리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Network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볼륨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 err="1">
                <a:solidFill>
                  <a:schemeClr val="bg1">
                    <a:lumMod val="85000"/>
                  </a:schemeClr>
                </a:solidFill>
              </a:rPr>
              <a:t>Dockerfile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작성과 배포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Compose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Microservice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Kubernetes</a:t>
            </a:r>
            <a:endParaRPr kumimoji="1"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kumimoji="1"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21E2-5043-6447-BE10-6836E47B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724128" y="2564904"/>
            <a:ext cx="1080000" cy="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46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ocker im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age layer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Image </a:t>
            </a:r>
            <a:r>
              <a:rPr kumimoji="1" lang="ko-KR" altLang="en-US" sz="2000" b="1" dirty="0"/>
              <a:t>관리</a:t>
            </a:r>
            <a:endParaRPr kumimoji="1" lang="en-US" altLang="ko-KR" sz="2000" b="1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4F095BB-459C-2B4F-B39F-E2926E36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52" y="2132856"/>
            <a:ext cx="5715000" cy="19812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0F3E043-9B1E-0C40-ACE7-EA6623D91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320" y="4763988"/>
            <a:ext cx="5715000" cy="12573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AC902DF-B503-4D44-9B2F-A857CE554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320" y="1534824"/>
            <a:ext cx="2529408" cy="9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40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build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Image </a:t>
            </a:r>
            <a:r>
              <a:rPr kumimoji="1" lang="ko-KR" altLang="en-US" sz="2000" b="1" dirty="0"/>
              <a:t>관리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19999" y="1332000"/>
            <a:ext cx="7740000" cy="1376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 FROM ubuntu:14.04</a:t>
            </a:r>
            <a:br>
              <a:rPr lang="en-US" altLang="ko-KR" sz="1200" dirty="0">
                <a:latin typeface="+mj-lt"/>
              </a:rPr>
            </a:b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RUN   apt-get update &amp;&amp; apt-get install -y </a:t>
            </a:r>
            <a:r>
              <a:rPr lang="en-US" altLang="ko-KR" sz="1200" dirty="0" err="1">
                <a:latin typeface="+mj-lt"/>
              </a:rPr>
              <a:t>nginx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RUN   </a:t>
            </a:r>
            <a:r>
              <a:rPr lang="en-US" altLang="ko-KR" sz="1200" dirty="0" err="1">
                <a:latin typeface="+mj-lt"/>
              </a:rPr>
              <a:t>useradd</a:t>
            </a:r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err="1">
                <a:latin typeface="+mj-lt"/>
              </a:rPr>
              <a:t>aj</a:t>
            </a:r>
            <a:r>
              <a:rPr lang="en-US" altLang="ko-KR" sz="1200" dirty="0">
                <a:latin typeface="+mj-lt"/>
              </a:rPr>
              <a:t> &amp;&amp; </a:t>
            </a:r>
            <a:r>
              <a:rPr lang="en-US" altLang="ko-KR" sz="1200" dirty="0" err="1">
                <a:latin typeface="+mj-lt"/>
              </a:rPr>
              <a:t>chown</a:t>
            </a:r>
            <a:r>
              <a:rPr lang="en-US" altLang="ko-KR" sz="1200" dirty="0">
                <a:latin typeface="+mj-lt"/>
              </a:rPr>
              <a:t> -R </a:t>
            </a:r>
            <a:r>
              <a:rPr lang="en-US" altLang="ko-KR" sz="1200" dirty="0" err="1">
                <a:latin typeface="+mj-lt"/>
              </a:rPr>
              <a:t>aj:aj</a:t>
            </a:r>
            <a:r>
              <a:rPr lang="en-US" altLang="ko-KR" sz="1200" dirty="0">
                <a:latin typeface="+mj-lt"/>
              </a:rPr>
              <a:t> /var/lib/</a:t>
            </a:r>
            <a:r>
              <a:rPr lang="en-US" altLang="ko-KR" sz="1200" dirty="0" err="1">
                <a:latin typeface="+mj-lt"/>
              </a:rPr>
              <a:t>nginx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RUN   </a:t>
            </a:r>
            <a:r>
              <a:rPr lang="en-US" altLang="ko-KR" sz="1200" dirty="0" err="1">
                <a:latin typeface="+mj-lt"/>
              </a:rPr>
              <a:t>mkdir</a:t>
            </a:r>
            <a:r>
              <a:rPr lang="en-US" altLang="ko-KR" sz="1200" dirty="0">
                <a:latin typeface="+mj-lt"/>
              </a:rPr>
              <a:t> -p /home/</a:t>
            </a:r>
            <a:r>
              <a:rPr lang="en-US" altLang="ko-KR" sz="1200" dirty="0" err="1">
                <a:latin typeface="+mj-lt"/>
              </a:rPr>
              <a:t>aj</a:t>
            </a:r>
            <a:r>
              <a:rPr lang="en-US" altLang="ko-KR" sz="1200" dirty="0">
                <a:latin typeface="+mj-lt"/>
              </a:rPr>
              <a:t>/</a:t>
            </a:r>
            <a:r>
              <a:rPr lang="en-US" altLang="ko-KR" sz="1200" dirty="0" err="1">
                <a:latin typeface="+mj-lt"/>
              </a:rPr>
              <a:t>my_log</a:t>
            </a:r>
            <a:br>
              <a:rPr lang="en-US" altLang="ko-KR" sz="1200" dirty="0">
                <a:latin typeface="+mj-lt"/>
              </a:rPr>
            </a:b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CMD  ["</a:t>
            </a:r>
            <a:r>
              <a:rPr lang="en-US" altLang="ko-KR" sz="1200" dirty="0" err="1">
                <a:latin typeface="+mj-lt"/>
              </a:rPr>
              <a:t>nginx</a:t>
            </a:r>
            <a:r>
              <a:rPr lang="en-US" altLang="ko-KR" sz="1200" dirty="0">
                <a:latin typeface="+mj-lt"/>
              </a:rPr>
              <a:t>”]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188669-44B4-254E-9B56-DAC7D33B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3356992"/>
            <a:ext cx="8123857" cy="29523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E6EDD5-8963-5746-878B-CE71AB9F42BA}"/>
              </a:ext>
            </a:extLst>
          </p:cNvPr>
          <p:cNvSpPr/>
          <p:nvPr/>
        </p:nvSpPr>
        <p:spPr>
          <a:xfrm>
            <a:off x="720000" y="2780968"/>
            <a:ext cx="774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docker build -t aj-nginx:1.0 . &amp;&amp; docker images | grep </a:t>
            </a:r>
            <a:r>
              <a:rPr lang="en-US" altLang="ko-KR" sz="1200" dirty="0" err="1">
                <a:latin typeface="+mj-lt"/>
              </a:rPr>
              <a:t>aj-nginx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4746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ocker search / pull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Image </a:t>
            </a:r>
            <a:r>
              <a:rPr kumimoji="1" lang="ko-KR" altLang="en-US" sz="2000" b="1" dirty="0"/>
              <a:t>관리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19999" y="1332000"/>
            <a:ext cx="7740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</a:t>
            </a:r>
            <a:r>
              <a:rPr lang="en-US" altLang="ko-KR" sz="1200" dirty="0"/>
              <a:t>docker search [OPTIONS] TERM</a:t>
            </a:r>
          </a:p>
          <a:p>
            <a:r>
              <a:rPr lang="en-US" altLang="ko-KR" sz="1200" dirty="0"/>
              <a:t> $ docker pull [OPTIONS] NAME[:TAG|@DIGEST]</a:t>
            </a:r>
          </a:p>
        </p:txBody>
      </p:sp>
      <p:pic>
        <p:nvPicPr>
          <p:cNvPr id="13" name="온라인 미디어 12" descr="Screen Recording 2019-10-28 at 1.50.15 PM.mp4">
            <a:hlinkClick r:id="" action="ppaction://media"/>
            <a:extLst>
              <a:ext uri="{FF2B5EF4-FFF2-40B4-BE49-F238E27FC236}">
                <a16:creationId xmlns:a16="http://schemas.microsoft.com/office/drawing/2014/main" id="{58DEE86B-F84E-D348-AA39-D458861119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9999" y="2052000"/>
            <a:ext cx="774000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1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ocker save</a:t>
            </a:r>
            <a:r>
              <a:rPr kumimoji="0"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/ load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Image </a:t>
            </a:r>
            <a:r>
              <a:rPr kumimoji="1" lang="ko-KR" altLang="en-US" sz="2000" b="1" dirty="0"/>
              <a:t>관리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19999" y="1332000"/>
            <a:ext cx="7740000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docker save [OPTIONS] IMAGE [IMAGE...]</a:t>
            </a:r>
          </a:p>
          <a:p>
            <a:r>
              <a:rPr lang="en-US" altLang="ko-KR" sz="1200" dirty="0">
                <a:latin typeface="+mj-lt"/>
              </a:rPr>
              <a:t> $ docker load [OPTIONS] &lt;TAR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FILE&gt;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775151-4FD3-3A4E-A1E6-C05DFB10D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" y="2052000"/>
            <a:ext cx="7740000" cy="42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21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ocker tag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Image </a:t>
            </a:r>
            <a:r>
              <a:rPr kumimoji="1" lang="ko-KR" altLang="en-US" sz="2000" b="1" dirty="0"/>
              <a:t>관리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20000" y="1332000"/>
            <a:ext cx="7740000" cy="439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docker tag SOURCE_IMAGE[:TAG] TARGET_IMAGE[:TAG]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FDEAA-E8D5-1043-87DA-265DA79D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" y="2520000"/>
            <a:ext cx="7740000" cy="18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08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ocker commit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Image </a:t>
            </a:r>
            <a:r>
              <a:rPr kumimoji="1" lang="ko-KR" altLang="en-US" sz="2000" b="1" dirty="0"/>
              <a:t>관리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19999" y="1332000"/>
            <a:ext cx="7740000" cy="439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docker commit [OPTIONS] CONTAINER [REPOSITORY[:TAG]]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4881B0-13AC-6B40-A63A-A01C75FD2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520000"/>
            <a:ext cx="7740000" cy="250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7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ocker registry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Image </a:t>
            </a:r>
            <a:r>
              <a:rPr kumimoji="1" lang="ko-KR" altLang="en-US" sz="2000" b="1" dirty="0"/>
              <a:t>관리</a:t>
            </a:r>
            <a:endParaRPr kumimoji="1" lang="en-US" altLang="ko-KR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64F6E0-1C20-4144-A86D-EDCD37DBA476}"/>
              </a:ext>
            </a:extLst>
          </p:cNvPr>
          <p:cNvSpPr/>
          <p:nvPr/>
        </p:nvSpPr>
        <p:spPr>
          <a:xfrm>
            <a:off x="720000" y="1512000"/>
            <a:ext cx="4811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</a:t>
            </a:r>
            <a:r>
              <a:rPr lang="en-US" altLang="ko-KR" sz="1200" dirty="0"/>
              <a:t> </a:t>
            </a:r>
            <a:r>
              <a:rPr lang="ko-KR" altLang="en-US" sz="1200" dirty="0"/>
              <a:t>에 접속하여 계정 생성</a:t>
            </a:r>
            <a:endParaRPr lang="en-US" altLang="ko-KR" sz="1200" dirty="0"/>
          </a:p>
          <a:p>
            <a:pPr marL="228600" indent="-228600">
              <a:buFont typeface="+mj-ea"/>
              <a:buAutoNum type="circleNumDbPlain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 dirty="0"/>
              <a:t>계정 생성 후 입력했던 이메일에 가서 승인절차 진행</a:t>
            </a:r>
            <a:endParaRPr lang="en-US" altLang="ko-KR" sz="1200" dirty="0"/>
          </a:p>
          <a:p>
            <a:pPr marL="228600" indent="-228600">
              <a:buFont typeface="+mj-ea"/>
              <a:buAutoNum type="circleNumDbPlain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/>
              <a:t>Repository </a:t>
            </a:r>
            <a:r>
              <a:rPr lang="ko-KR" altLang="en-US" sz="1200" dirty="0"/>
              <a:t>생성</a:t>
            </a:r>
          </a:p>
          <a:p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D963CB-F892-134D-A486-7FCD49C38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712329"/>
            <a:ext cx="5472608" cy="34383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905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491926" y="933607"/>
            <a:ext cx="8112521" cy="40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Virtualization</a:t>
            </a: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8"/>
            <a:ext cx="5242104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Hypervisor</a:t>
            </a:r>
            <a:r>
              <a:rPr kumimoji="1" lang="ko-KR" altLang="en-US" sz="2000" b="1" dirty="0"/>
              <a:t>와 </a:t>
            </a:r>
            <a:r>
              <a:rPr kumimoji="1" lang="en-US" altLang="ko-KR" sz="2000" b="1" dirty="0"/>
              <a:t>Docker</a:t>
            </a:r>
            <a:r>
              <a:rPr kumimoji="1" lang="ko-KR" altLang="en-US" sz="2000" b="1" dirty="0"/>
              <a:t>의 차이점 이해</a:t>
            </a:r>
            <a:endParaRPr kumimoji="1" lang="en-US" altLang="ko-KR" sz="20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115310-E3F8-244B-B4D8-5DCE9B46775B}"/>
              </a:ext>
            </a:extLst>
          </p:cNvPr>
          <p:cNvGrpSpPr>
            <a:grpSpLocks/>
          </p:cNvGrpSpPr>
          <p:nvPr/>
        </p:nvGrpSpPr>
        <p:grpSpPr>
          <a:xfrm>
            <a:off x="619554" y="1916832"/>
            <a:ext cx="8022506" cy="3060000"/>
            <a:chOff x="395536" y="2132856"/>
            <a:chExt cx="8208911" cy="29972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D27E0A-8E99-F946-85A2-BB8B1ADE6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0747" y="2132856"/>
              <a:ext cx="5473700" cy="29972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5E12F3-5FDF-B144-9789-94E015A87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718" r="67152" b="39483"/>
            <a:stretch/>
          </p:blipFill>
          <p:spPr>
            <a:xfrm>
              <a:off x="395536" y="2741276"/>
              <a:ext cx="2533320" cy="2274515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9934A657-4818-E840-8276-927D428D3B56}"/>
              </a:ext>
            </a:extLst>
          </p:cNvPr>
          <p:cNvSpPr/>
          <p:nvPr/>
        </p:nvSpPr>
        <p:spPr>
          <a:xfrm>
            <a:off x="609614" y="5038062"/>
            <a:ext cx="7932765" cy="407162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  <a:gs pos="0">
                <a:srgbClr val="F456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tx1"/>
                </a:solidFill>
              </a:rPr>
              <a:t>Evolution of Virtualization</a:t>
            </a:r>
            <a:endParaRPr kumimoji="1"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5F399-1F64-3F4B-A019-37700C43E023}"/>
              </a:ext>
            </a:extLst>
          </p:cNvPr>
          <p:cNvSpPr txBox="1"/>
          <p:nvPr/>
        </p:nvSpPr>
        <p:spPr>
          <a:xfrm>
            <a:off x="-36512" y="6228000"/>
            <a:ext cx="1018051" cy="18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뉴딜코리아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375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 registry / push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Image </a:t>
            </a:r>
            <a:r>
              <a:rPr kumimoji="1" lang="ko-KR" altLang="en-US" sz="2000" b="1" dirty="0"/>
              <a:t>관리</a:t>
            </a:r>
            <a:endParaRPr kumimoji="1" lang="en-US" altLang="ko-KR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64F6E0-1C20-4144-A86D-EDCD37DBA476}"/>
              </a:ext>
            </a:extLst>
          </p:cNvPr>
          <p:cNvSpPr/>
          <p:nvPr/>
        </p:nvSpPr>
        <p:spPr>
          <a:xfrm>
            <a:off x="720000" y="1512000"/>
            <a:ext cx="481162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ea"/>
              <a:buAutoNum type="circleNumDbPlain" startAt="4"/>
            </a:pPr>
            <a:r>
              <a:rPr lang="en-US" altLang="ko-KR" sz="1200" dirty="0"/>
              <a:t>Image </a:t>
            </a:r>
            <a:r>
              <a:rPr lang="ko-KR" altLang="en-US" sz="1200" dirty="0"/>
              <a:t>배포</a:t>
            </a:r>
            <a:r>
              <a:rPr lang="en-US" altLang="ko-KR" sz="1200" dirty="0"/>
              <a:t> – login / tag / push</a:t>
            </a:r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endParaRPr lang="en-US" altLang="ko-KR" sz="1200" dirty="0"/>
          </a:p>
          <a:p>
            <a:pPr marL="228600" indent="-228600">
              <a:buFont typeface="+mj-ea"/>
              <a:buAutoNum type="circleNumDbPlain" startAt="4"/>
            </a:pPr>
            <a:r>
              <a:rPr lang="en-US" altLang="ko-KR" sz="1200" dirty="0"/>
              <a:t>Docker Hub </a:t>
            </a:r>
            <a:r>
              <a:rPr lang="ko-KR" altLang="en-US" sz="1200" dirty="0"/>
              <a:t>확인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DE094A-43DA-2640-AB3C-FD26A0699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19175"/>
            <a:ext cx="7056784" cy="30941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607B7E-B01A-D548-94F3-F5853C7BD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4532477"/>
            <a:ext cx="3600000" cy="18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5535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ocker </a:t>
            </a:r>
            <a:r>
              <a:rPr kumimoji="0" lang="en-US" altLang="ko-KR" sz="1400" b="1" kern="0" dirty="0" err="1">
                <a:ln w="1905"/>
                <a:latin typeface="맑은 고딕" pitchFamily="50" charset="-127"/>
                <a:ea typeface="맑은 고딕" pitchFamily="50" charset="-127"/>
              </a:rPr>
              <a:t>rmi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4.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Image </a:t>
            </a:r>
            <a:r>
              <a:rPr kumimoji="1" lang="ko-KR" altLang="en-US" sz="2000" b="1" dirty="0"/>
              <a:t>관리</a:t>
            </a:r>
            <a:endParaRPr kumimoji="1" lang="en-US" altLang="ko-KR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ED00F-F3D9-0E45-AB7C-564C3927D017}"/>
              </a:ext>
            </a:extLst>
          </p:cNvPr>
          <p:cNvSpPr/>
          <p:nvPr/>
        </p:nvSpPr>
        <p:spPr>
          <a:xfrm>
            <a:off x="720000" y="1332000"/>
            <a:ext cx="774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</a:t>
            </a:r>
            <a:r>
              <a:rPr lang="en-US" altLang="ko-KR" sz="1200" dirty="0"/>
              <a:t>docker </a:t>
            </a:r>
            <a:r>
              <a:rPr lang="en-US" altLang="ko-KR" sz="1200" dirty="0" err="1"/>
              <a:t>rmi</a:t>
            </a:r>
            <a:r>
              <a:rPr lang="en-US" altLang="ko-KR" sz="1200" dirty="0"/>
              <a:t> [OPTIONS] IMAGE [IMAGE...]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17A0C-5815-F644-B900-C40499821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7739999" cy="34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71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3F2A676-E2E8-474E-823A-D721B0DC7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197694"/>
            <a:ext cx="8229601" cy="4895602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Hypervisor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의 차이점 이해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설치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기본 명령어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Image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b="1" dirty="0"/>
              <a:t>Docker Network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볼륨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 err="1">
                <a:solidFill>
                  <a:schemeClr val="bg1">
                    <a:lumMod val="85000"/>
                  </a:schemeClr>
                </a:solidFill>
              </a:rPr>
              <a:t>Dockerfile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작성과 배포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Compose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Microservice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Kubernetes</a:t>
            </a:r>
            <a:endParaRPr kumimoji="1"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kumimoji="1"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21E2-5043-6447-BE10-6836E47B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724128" y="2986194"/>
            <a:ext cx="1080000" cy="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70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ocker network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Network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64F6E0-1C20-4144-A86D-EDCD37DBA476}"/>
              </a:ext>
            </a:extLst>
          </p:cNvPr>
          <p:cNvSpPr/>
          <p:nvPr/>
        </p:nvSpPr>
        <p:spPr>
          <a:xfrm>
            <a:off x="720000" y="1440000"/>
            <a:ext cx="7740000" cy="6106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컨테이너에는 기본적으로 </a:t>
            </a:r>
            <a:r>
              <a:rPr lang="en-US" altLang="ko-KR" sz="1200" dirty="0"/>
              <a:t>eth0,</a:t>
            </a:r>
            <a:r>
              <a:rPr lang="ko-KR" altLang="en-US" sz="1200" dirty="0"/>
              <a:t> </a:t>
            </a:r>
            <a:r>
              <a:rPr lang="en-US" altLang="ko-KR" sz="1200" dirty="0"/>
              <a:t>lo </a:t>
            </a:r>
            <a:r>
              <a:rPr lang="ko-KR" altLang="en-US" sz="1200" dirty="0"/>
              <a:t>네트워크 인터페이스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컨테이너는 내부</a:t>
            </a:r>
            <a:r>
              <a:rPr lang="en-US" altLang="ko-KR" sz="1200" dirty="0"/>
              <a:t>IP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순차적으로 할당하며 컨테이너가 </a:t>
            </a:r>
            <a:r>
              <a:rPr lang="ko-KR" altLang="en-US" sz="1200" dirty="0" err="1"/>
              <a:t>재시작될때마다</a:t>
            </a:r>
            <a:r>
              <a:rPr lang="ko-KR" altLang="en-US" sz="1200" dirty="0"/>
              <a:t> 변경될 수 있음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5F41C4-A82E-D546-9C6B-413EB1C9B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420888"/>
            <a:ext cx="773571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69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ocker network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Network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64F6E0-1C20-4144-A86D-EDCD37DBA476}"/>
              </a:ext>
            </a:extLst>
          </p:cNvPr>
          <p:cNvSpPr/>
          <p:nvPr/>
        </p:nvSpPr>
        <p:spPr>
          <a:xfrm>
            <a:off x="720000" y="1440000"/>
            <a:ext cx="7740000" cy="6106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- </a:t>
            </a:r>
            <a:r>
              <a:rPr lang="en-US" altLang="ko-KR" sz="1200" dirty="0" err="1"/>
              <a:t>veth</a:t>
            </a:r>
            <a:r>
              <a:rPr lang="en-US" altLang="ko-KR" sz="1200" dirty="0"/>
              <a:t>(=virtual eth) : </a:t>
            </a:r>
            <a:r>
              <a:rPr lang="ko-KR" altLang="en-US" sz="1200" dirty="0"/>
              <a:t>외부와의 연결을 위해 사용</a:t>
            </a:r>
            <a:r>
              <a:rPr lang="en-US" altLang="ko-KR" sz="1200" dirty="0"/>
              <a:t>, </a:t>
            </a:r>
            <a:r>
              <a:rPr lang="ko-KR" altLang="en-US" sz="1200" dirty="0"/>
              <a:t>컨테이너의 </a:t>
            </a:r>
            <a:r>
              <a:rPr lang="en-US" altLang="ko-KR" sz="1200" dirty="0"/>
              <a:t>eth</a:t>
            </a:r>
            <a:r>
              <a:rPr lang="ko-KR" altLang="en-US" sz="1200" dirty="0"/>
              <a:t>와 연결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- docker() : </a:t>
            </a:r>
            <a:r>
              <a:rPr lang="en-US" altLang="ko-KR" sz="1200" dirty="0" err="1"/>
              <a:t>veth</a:t>
            </a:r>
            <a:r>
              <a:rPr lang="ko-KR" altLang="en-US" sz="1200" dirty="0"/>
              <a:t> 인터페이스와 바인딩</a:t>
            </a:r>
            <a:r>
              <a:rPr lang="en-US" altLang="ko-KR" sz="1200" dirty="0"/>
              <a:t>, </a:t>
            </a:r>
            <a:r>
              <a:rPr lang="ko-KR" altLang="en-US" sz="1200" dirty="0"/>
              <a:t>호스트의 </a:t>
            </a:r>
            <a:r>
              <a:rPr lang="en-US" altLang="ko-KR" sz="1200" dirty="0"/>
              <a:t>eth</a:t>
            </a:r>
            <a:r>
              <a:rPr lang="ko-KR" altLang="en-US" sz="1200" dirty="0"/>
              <a:t> 인터페이스와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7E4B4F-117A-584A-8F82-DE07FBF1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67" y="2324866"/>
            <a:ext cx="5098465" cy="37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90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ocker network 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driver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Network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64F6E0-1C20-4144-A86D-EDCD37DBA476}"/>
              </a:ext>
            </a:extLst>
          </p:cNvPr>
          <p:cNvSpPr/>
          <p:nvPr/>
        </p:nvSpPr>
        <p:spPr>
          <a:xfrm>
            <a:off x="720000" y="1439999"/>
            <a:ext cx="7740000" cy="3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Bridge   host   none   container   overlay 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7EA579-426F-7A4F-B961-627AE680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" y="2750078"/>
            <a:ext cx="7740000" cy="16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59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Bridge network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Network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50618-C9D8-D944-9060-95E8FD93F649}"/>
              </a:ext>
            </a:extLst>
          </p:cNvPr>
          <p:cNvSpPr/>
          <p:nvPr/>
        </p:nvSpPr>
        <p:spPr>
          <a:xfrm>
            <a:off x="719999" y="1440000"/>
            <a:ext cx="7740000" cy="439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latin typeface="+mj-lt"/>
              </a:rPr>
              <a:t> $ </a:t>
            </a:r>
            <a:r>
              <a:rPr lang="en-US" altLang="ko-KR" sz="1200" dirty="0"/>
              <a:t>docker network create --driver bridge [BRIDGE NAME]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901238-1A4F-7044-8194-18A677D58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8" y="2502471"/>
            <a:ext cx="7740000" cy="29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85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Host network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7A6837-0248-4B44-BE4E-A6A5D85BF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98" y="2636912"/>
            <a:ext cx="5301403" cy="35133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3D58E2-2A1C-2746-9FFB-22151E11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440000"/>
            <a:ext cx="7740000" cy="10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3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None network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Network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44B538-FBE3-E740-989B-3AA144F1D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440000"/>
            <a:ext cx="7740000" cy="47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6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Container network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Network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B02555-03ED-0049-886D-B75650D59D7E}"/>
              </a:ext>
            </a:extLst>
          </p:cNvPr>
          <p:cNvSpPr/>
          <p:nvPr/>
        </p:nvSpPr>
        <p:spPr>
          <a:xfrm>
            <a:off x="720000" y="1440000"/>
            <a:ext cx="774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/>
              <a:t> --net container:[</a:t>
            </a:r>
            <a:r>
              <a:rPr lang="ko-KR" altLang="en-US" sz="1200" dirty="0"/>
              <a:t>다른 컨테이너의 </a:t>
            </a:r>
            <a:r>
              <a:rPr lang="en-US" altLang="ko-KR" sz="1200" dirty="0"/>
              <a:t>ID]</a:t>
            </a:r>
            <a:endParaRPr lang="en-US" altLang="ko-KR" sz="1200" dirty="0">
              <a:latin typeface="+mj-lt"/>
            </a:endParaRPr>
          </a:p>
        </p:txBody>
      </p:sp>
      <p:pic>
        <p:nvPicPr>
          <p:cNvPr id="3" name="온라인 미디어 2" descr="Screen Recording 2019-10-28 at 5.58.33 PM.mp4">
            <a:hlinkClick r:id="" action="ppaction://media"/>
            <a:extLst>
              <a:ext uri="{FF2B5EF4-FFF2-40B4-BE49-F238E27FC236}">
                <a16:creationId xmlns:a16="http://schemas.microsoft.com/office/drawing/2014/main" id="{B187ED2D-475A-694B-BBE3-C85004D77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9999" y="2055752"/>
            <a:ext cx="7739999" cy="390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491926" y="933606"/>
            <a:ext cx="8112521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Hypervisor</a:t>
            </a: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8"/>
            <a:ext cx="5242104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Hypervisor</a:t>
            </a:r>
            <a:r>
              <a:rPr kumimoji="1" lang="ko-KR" altLang="en-US" sz="2000" b="1" dirty="0"/>
              <a:t>와 </a:t>
            </a:r>
            <a:r>
              <a:rPr kumimoji="1" lang="en-US" altLang="ko-KR" sz="2000" b="1" dirty="0"/>
              <a:t>Docker</a:t>
            </a:r>
            <a:r>
              <a:rPr kumimoji="1" lang="ko-KR" altLang="en-US" sz="2000" b="1" dirty="0"/>
              <a:t>의 차이점 이해</a:t>
            </a:r>
            <a:endParaRPr kumimoji="1"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FD792-BA5E-CE41-8B18-F351ACD47B7A}"/>
              </a:ext>
            </a:extLst>
          </p:cNvPr>
          <p:cNvSpPr txBox="1"/>
          <p:nvPr/>
        </p:nvSpPr>
        <p:spPr>
          <a:xfrm>
            <a:off x="1553508" y="5628996"/>
            <a:ext cx="2455200" cy="6480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050" dirty="0"/>
              <a:t>VMware </a:t>
            </a:r>
            <a:r>
              <a:rPr kumimoji="1" lang="en-US" altLang="ko-KR" sz="1050" dirty="0" err="1"/>
              <a:t>ESXi</a:t>
            </a:r>
            <a:endParaRPr kumimoji="1" lang="en-US" altLang="ko-KR" sz="1050" dirty="0"/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050" dirty="0"/>
              <a:t>Citrix Xen 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050" dirty="0"/>
              <a:t>Nutanix AHV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D33EE-14FE-4145-955D-F2C2D6162B64}"/>
              </a:ext>
            </a:extLst>
          </p:cNvPr>
          <p:cNvSpPr txBox="1"/>
          <p:nvPr/>
        </p:nvSpPr>
        <p:spPr>
          <a:xfrm>
            <a:off x="5148228" y="5628996"/>
            <a:ext cx="2455200" cy="6480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050" dirty="0"/>
              <a:t>VMware Workstation 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050" dirty="0"/>
              <a:t>Oracle VirtualBox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kumimoji="1" lang="en-US" altLang="ko-KR" sz="1050" dirty="0"/>
              <a:t>Microsoft Virtual Server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59E54D-DF5B-ED40-B371-3BFA425D1FEE}"/>
              </a:ext>
            </a:extLst>
          </p:cNvPr>
          <p:cNvGrpSpPr/>
          <p:nvPr/>
        </p:nvGrpSpPr>
        <p:grpSpPr>
          <a:xfrm>
            <a:off x="1270678" y="2244620"/>
            <a:ext cx="6602643" cy="3296527"/>
            <a:chOff x="1435015" y="1709016"/>
            <a:chExt cx="6602643" cy="329652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606214-3632-EB47-A6D3-0E527ED81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015" y="1772816"/>
              <a:ext cx="6273970" cy="32327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B48EB9F-6E69-C942-A590-4A2230A52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7"/>
            <a:stretch/>
          </p:blipFill>
          <p:spPr>
            <a:xfrm>
              <a:off x="4716016" y="1709016"/>
              <a:ext cx="3321642" cy="327526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80C166-C99D-AA41-AAF3-29430369AD5D}"/>
              </a:ext>
            </a:extLst>
          </p:cNvPr>
          <p:cNvSpPr txBox="1"/>
          <p:nvPr/>
        </p:nvSpPr>
        <p:spPr>
          <a:xfrm>
            <a:off x="827584" y="1449882"/>
            <a:ext cx="7632848" cy="72760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kumimoji="1" lang="ko-KR" altLang="en-US" sz="1200" dirty="0"/>
              <a:t>가상화를 구현하기 위한 기반 기술</a:t>
            </a:r>
            <a:endParaRPr kumimoji="1" lang="en-US" altLang="ko-KR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/>
              <a:t>프로세서나 메모리와 같은 다양한 컴퓨터 자원에 서로 다른 각종 게스트 운영체제의 접근 방법을</a:t>
            </a:r>
            <a:endParaRPr kumimoji="1" lang="en-US" altLang="ko-KR" sz="1200" dirty="0"/>
          </a:p>
          <a:p>
            <a:r>
              <a:rPr kumimoji="1" lang="ko-KR" altLang="en-US" sz="1200" dirty="0"/>
              <a:t>   통제하는 얇은 계층의 소프트웨어</a:t>
            </a:r>
            <a:endParaRPr kumimoji="1"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83FE8-C7E0-E644-8E02-B2B9B69AA6BE}"/>
              </a:ext>
            </a:extLst>
          </p:cNvPr>
          <p:cNvSpPr txBox="1"/>
          <p:nvPr/>
        </p:nvSpPr>
        <p:spPr>
          <a:xfrm>
            <a:off x="-36512" y="6228000"/>
            <a:ext cx="1639582" cy="18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삼성소프트웨어멤버쉽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90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Bridge network &amp;  --net-alias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Network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764C3B-B4A8-F041-9BDB-6D90B705AF72}"/>
              </a:ext>
            </a:extLst>
          </p:cNvPr>
          <p:cNvSpPr/>
          <p:nvPr/>
        </p:nvSpPr>
        <p:spPr>
          <a:xfrm>
            <a:off x="720000" y="1440000"/>
            <a:ext cx="7740000" cy="6106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- Bridge </a:t>
            </a:r>
            <a:r>
              <a:rPr lang="ko-KR" altLang="en-US" sz="1200" dirty="0"/>
              <a:t>타입의 네트워크와 </a:t>
            </a:r>
            <a:r>
              <a:rPr lang="en-US" altLang="ko-KR" sz="1200" dirty="0"/>
              <a:t>run </a:t>
            </a:r>
            <a:r>
              <a:rPr lang="ko-KR" altLang="en-US" sz="1200" dirty="0"/>
              <a:t>명령어의 </a:t>
            </a:r>
            <a:r>
              <a:rPr lang="en-US" altLang="ko-KR" sz="1200" dirty="0"/>
              <a:t>–net-alias </a:t>
            </a:r>
            <a:r>
              <a:rPr lang="ko-KR" altLang="en-US" sz="1200" dirty="0"/>
              <a:t>옵션을 같이 사용하면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네트워크 구성에</a:t>
            </a:r>
            <a:r>
              <a:rPr lang="en-US" altLang="ko-KR" sz="1200" dirty="0"/>
              <a:t> </a:t>
            </a:r>
            <a:r>
              <a:rPr lang="ko-KR" altLang="en-US" sz="1200" dirty="0"/>
              <a:t>대해서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  별칭 설정 가능</a:t>
            </a:r>
          </a:p>
        </p:txBody>
      </p:sp>
      <p:pic>
        <p:nvPicPr>
          <p:cNvPr id="7" name="온라인 미디어 6" descr="Screen Recording 2019-10-28 at 6.42.13 PM.mp4">
            <a:hlinkClick r:id="" action="ppaction://media"/>
            <a:extLst>
              <a:ext uri="{FF2B5EF4-FFF2-40B4-BE49-F238E27FC236}">
                <a16:creationId xmlns:a16="http://schemas.microsoft.com/office/drawing/2014/main" id="{3C646977-7290-7A43-849F-FC463F5068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000" y="2245820"/>
            <a:ext cx="7740000" cy="40635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3C112C-4426-E94A-BE0B-BB1476A94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7868" y="2316883"/>
            <a:ext cx="5208263" cy="39213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877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3F2A676-E2E8-474E-823A-D721B0DC7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197694"/>
            <a:ext cx="8229601" cy="4895602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Hypervisor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의 차이점 이해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설치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기본 명령어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Image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Network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볼륨 관리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 err="1">
                <a:solidFill>
                  <a:schemeClr val="bg1">
                    <a:lumMod val="85000"/>
                  </a:schemeClr>
                </a:solidFill>
              </a:rPr>
              <a:t>Dockerfile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작성과 배포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Compose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Microservice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Kubernetes</a:t>
            </a:r>
            <a:endParaRPr kumimoji="1"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kumimoji="1"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21E2-5043-6447-BE10-6836E47B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724128" y="3383511"/>
            <a:ext cx="1080000" cy="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08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Data Volume 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특징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6.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볼륨 관리</a:t>
            </a:r>
            <a:endParaRPr kumimoji="1"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9AB81-C9CC-6840-BBA4-9E29C4931A6B}"/>
              </a:ext>
            </a:extLst>
          </p:cNvPr>
          <p:cNvSpPr/>
          <p:nvPr/>
        </p:nvSpPr>
        <p:spPr>
          <a:xfrm>
            <a:off x="720000" y="1440000"/>
            <a:ext cx="7740000" cy="11646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데이터 볼륨은 호스트 운영체제의 파일 시스템을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- </a:t>
            </a:r>
            <a:r>
              <a:rPr lang="ko-KR" altLang="en-US" sz="1200" dirty="0"/>
              <a:t>데이터 볼륨은 재사용 가능하며</a:t>
            </a:r>
            <a:r>
              <a:rPr lang="en-US" altLang="ko-KR" sz="1200" dirty="0"/>
              <a:t>, </a:t>
            </a:r>
            <a:r>
              <a:rPr lang="ko-KR" altLang="en-US" sz="1200" dirty="0"/>
              <a:t>컨테이너들 간에 공유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데이터 볼륨은 호스트에서 직접 접근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데이터 볼륨은 컨테이너가 삭제 되도 계속 유지</a:t>
            </a:r>
            <a:endParaRPr lang="en-US" altLang="ko-KR" sz="1200" dirty="0"/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75ED1340-9C4A-D546-AD8E-7A85243FA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3053016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Data Volume 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추가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24A476-1F68-824E-A88B-8813B5C3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618521"/>
            <a:ext cx="7740000" cy="16364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A3C001-CBC4-5D48-A422-2798432BB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240072"/>
            <a:ext cx="7740000" cy="7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7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Host Directory mount</a:t>
            </a: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6.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볼륨 관리</a:t>
            </a:r>
            <a:endParaRPr kumimoji="1" lang="en-US" altLang="ko-KR"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2D8CFB-4163-5741-BA72-BD89C15119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73"/>
          <a:stretch/>
        </p:blipFill>
        <p:spPr>
          <a:xfrm>
            <a:off x="720000" y="1440000"/>
            <a:ext cx="7740000" cy="30998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F27132-E7B6-9C47-B705-48C81168A5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81"/>
          <a:stretch/>
        </p:blipFill>
        <p:spPr>
          <a:xfrm>
            <a:off x="720000" y="4509120"/>
            <a:ext cx="7740000" cy="14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82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Host file mount</a:t>
            </a: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6.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볼륨 관리</a:t>
            </a:r>
            <a:endParaRPr kumimoji="1" lang="en-US" altLang="ko-KR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5A52C-0D20-274A-B7B5-4AABC7F3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440000"/>
            <a:ext cx="7740000" cy="27479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6031E5-540B-BA4F-9013-B67FB2B54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476290"/>
            <a:ext cx="7740000" cy="10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68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Volume 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공유</a:t>
            </a:r>
            <a:endParaRPr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6.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볼륨 관리</a:t>
            </a:r>
            <a:endParaRPr kumimoji="1"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F813AD-EF5F-8C45-9E5C-EC3A6BE24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440000"/>
            <a:ext cx="7740000" cy="22693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75120D-0FF1-FB4E-AC52-99886BC97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9" y="4013616"/>
            <a:ext cx="7740000" cy="84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90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200000" cy="3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latinLnBrk="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Volume 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명령어</a:t>
            </a:r>
            <a:endParaRPr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6.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</a:t>
            </a:r>
            <a:r>
              <a:rPr kumimoji="1" lang="ko-KR" altLang="en-US" sz="2000" b="1" dirty="0"/>
              <a:t>볼륨 관리</a:t>
            </a:r>
            <a:endParaRPr kumimoji="1" lang="en-US" altLang="ko-KR" sz="2000" b="1" dirty="0"/>
          </a:p>
        </p:txBody>
      </p:sp>
      <p:pic>
        <p:nvPicPr>
          <p:cNvPr id="5" name="온라인 미디어 4" descr="Screen Recording 2019-11-05 at 6.30.12 PM.mp4">
            <a:hlinkClick r:id="" action="ppaction://media"/>
            <a:extLst>
              <a:ext uri="{FF2B5EF4-FFF2-40B4-BE49-F238E27FC236}">
                <a16:creationId xmlns:a16="http://schemas.microsoft.com/office/drawing/2014/main" id="{8EC096A1-D094-EC4C-AB79-12C3549E8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000" y="1440000"/>
            <a:ext cx="7740000" cy="429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5455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3F2A676-E2E8-474E-823A-D721B0DC7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197694"/>
            <a:ext cx="8229601" cy="4895602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Hypervisor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의 차이점 이해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설치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기본 명령어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Image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Network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볼륨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Compose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Microservice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Kubernetes</a:t>
            </a:r>
            <a:endParaRPr kumimoji="1"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kumimoji="1"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21E2-5043-6447-BE10-6836E47B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724128" y="3789040"/>
            <a:ext cx="1080000" cy="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66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827584" y="1052736"/>
            <a:ext cx="7354439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600" b="1" kern="0" dirty="0" err="1">
                <a:ln w="1905"/>
                <a:latin typeface="맑은 고딕" pitchFamily="50" charset="-127"/>
                <a:ea typeface="맑은 고딕" pitchFamily="50" charset="-127"/>
              </a:rPr>
              <a:t>Dockerfile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9AB81-C9CC-6840-BBA4-9E29C4931A6B}"/>
              </a:ext>
            </a:extLst>
          </p:cNvPr>
          <p:cNvSpPr/>
          <p:nvPr/>
        </p:nvSpPr>
        <p:spPr>
          <a:xfrm>
            <a:off x="1187624" y="1621340"/>
            <a:ext cx="6624736" cy="6106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/>
              <a:t>컨테이너를 만들고 해야하는 일련의 작업들을 미리 선언함으로써 매번 해당 작업을 하지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않고</a:t>
            </a:r>
            <a:r>
              <a:rPr lang="en-US" altLang="ko-KR" sz="1200" dirty="0"/>
              <a:t>, </a:t>
            </a:r>
            <a:r>
              <a:rPr lang="ko-KR" altLang="en-US" sz="1200" dirty="0"/>
              <a:t>컨테이너 생성시 자동으로 등록된 작업이 실행된 후 컨테이너를 생성할 수 있는 파일</a:t>
            </a:r>
            <a:endParaRPr lang="en-US" altLang="ko-KR" sz="1200" dirty="0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CE6E37D6-86E3-3D49-B282-744B43B18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3033936"/>
            <a:ext cx="7354439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600" b="1" kern="0" dirty="0" err="1">
                <a:ln w="1905"/>
                <a:latin typeface="맑은 고딕" pitchFamily="50" charset="-127"/>
                <a:ea typeface="맑은 고딕" pitchFamily="50" charset="-127"/>
              </a:rPr>
              <a:t>Dockerfile</a:t>
            </a:r>
            <a:r>
              <a:rPr kumimoji="0"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이점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6266A7-5A2F-4A4D-A58D-6F84EFEB221E}"/>
              </a:ext>
            </a:extLst>
          </p:cNvPr>
          <p:cNvSpPr/>
          <p:nvPr/>
        </p:nvSpPr>
        <p:spPr>
          <a:xfrm>
            <a:off x="1187624" y="3602540"/>
            <a:ext cx="6624736" cy="8876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- docker run </a:t>
            </a:r>
            <a:r>
              <a:rPr lang="ko-KR" altLang="en-US" sz="1200" dirty="0"/>
              <a:t>명령어로 컨테이너 기동 시 옵션 생략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- docker image</a:t>
            </a:r>
            <a:r>
              <a:rPr lang="ko-KR" altLang="en-US" sz="1200" dirty="0"/>
              <a:t>가 어떻게 만들어졌는지를 기록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어플리케이션마다 개별적인 최종</a:t>
            </a:r>
            <a:r>
              <a:rPr lang="en-US" altLang="ko-KR" sz="1200" dirty="0"/>
              <a:t> image </a:t>
            </a:r>
            <a:r>
              <a:rPr lang="ko-KR" altLang="en-US" sz="1200" dirty="0"/>
              <a:t>불필요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05646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 err="1">
                <a:ln w="1905"/>
                <a:latin typeface="맑은 고딕" pitchFamily="50" charset="-127"/>
                <a:ea typeface="맑은 고딕" pitchFamily="50" charset="-127"/>
              </a:rPr>
              <a:t>Dockerfile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sample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9AB81-C9CC-6840-BBA4-9E29C4931A6B}"/>
              </a:ext>
            </a:extLst>
          </p:cNvPr>
          <p:cNvSpPr/>
          <p:nvPr/>
        </p:nvSpPr>
        <p:spPr>
          <a:xfrm>
            <a:off x="720000" y="1440000"/>
            <a:ext cx="7740000" cy="4518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FROM ubuntu:18.04			# </a:t>
            </a:r>
            <a:r>
              <a:rPr lang="ko-KR" altLang="en-US" sz="1200" dirty="0">
                <a:solidFill>
                  <a:schemeClr val="bg1"/>
                </a:solidFill>
              </a:rPr>
              <a:t>생성할 이미지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MAINTAINER </a:t>
            </a:r>
            <a:r>
              <a:rPr lang="en-US" altLang="ko-KR" sz="1200" dirty="0" err="1">
                <a:solidFill>
                  <a:schemeClr val="bg1"/>
                </a:solidFill>
              </a:rPr>
              <a:t>seihwan.joo</a:t>
            </a:r>
            <a:r>
              <a:rPr lang="en-US" altLang="ko-KR" sz="1200" dirty="0">
                <a:solidFill>
                  <a:schemeClr val="bg1"/>
                </a:solidFill>
              </a:rPr>
              <a:t> 		# </a:t>
            </a:r>
            <a:r>
              <a:rPr lang="ko-KR" altLang="en-US" sz="1200" dirty="0">
                <a:solidFill>
                  <a:schemeClr val="bg1"/>
                </a:solidFill>
              </a:rPr>
              <a:t>이미지를 생성한 개발자의 정보 </a:t>
            </a:r>
            <a:r>
              <a:rPr lang="en-US" altLang="ko-KR" sz="1200" dirty="0">
                <a:solidFill>
                  <a:schemeClr val="bg1"/>
                </a:solidFill>
              </a:rPr>
              <a:t>(1.13.0 </a:t>
            </a:r>
            <a:r>
              <a:rPr lang="ko-KR" altLang="en-US" sz="1200" dirty="0">
                <a:solidFill>
                  <a:schemeClr val="bg1"/>
                </a:solidFill>
              </a:rPr>
              <a:t>이후 사용</a:t>
            </a:r>
            <a:r>
              <a:rPr lang="en-US" altLang="ko-KR" sz="1200" dirty="0">
                <a:solidFill>
                  <a:schemeClr val="bg1"/>
                </a:solidFill>
              </a:rPr>
              <a:t>X)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RUN apt-get update 			# </a:t>
            </a:r>
            <a:r>
              <a:rPr lang="ko-KR" altLang="en-US" sz="1200" dirty="0">
                <a:solidFill>
                  <a:schemeClr val="bg1"/>
                </a:solidFill>
              </a:rPr>
              <a:t>내부에서 실행하는 명령</a:t>
            </a:r>
            <a:r>
              <a:rPr lang="en-US" altLang="ko-KR" sz="1200" dirty="0">
                <a:solidFill>
                  <a:schemeClr val="bg1"/>
                </a:solidFill>
              </a:rPr>
              <a:t>, apt-get </a:t>
            </a:r>
            <a:r>
              <a:rPr lang="ko-KR" altLang="en-US" sz="1200" dirty="0">
                <a:solidFill>
                  <a:schemeClr val="bg1"/>
                </a:solidFill>
              </a:rPr>
              <a:t>업데이트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RUN apt-get install apache2 -y 		# </a:t>
            </a:r>
            <a:r>
              <a:rPr lang="ko-KR" altLang="en-US" sz="1200" dirty="0">
                <a:solidFill>
                  <a:schemeClr val="bg1"/>
                </a:solidFill>
              </a:rPr>
              <a:t>내부에서 실행하는 명령</a:t>
            </a:r>
            <a:r>
              <a:rPr lang="en-US" altLang="ko-KR" sz="1200" dirty="0">
                <a:solidFill>
                  <a:schemeClr val="bg1"/>
                </a:solidFill>
              </a:rPr>
              <a:t>, apache2 </a:t>
            </a:r>
            <a:r>
              <a:rPr lang="ko-KR" altLang="en-US" sz="1200" dirty="0">
                <a:solidFill>
                  <a:schemeClr val="bg1"/>
                </a:solidFill>
              </a:rPr>
              <a:t>설치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ADD </a:t>
            </a:r>
            <a:r>
              <a:rPr lang="en-US" altLang="ko-KR" sz="1200" dirty="0" err="1">
                <a:solidFill>
                  <a:schemeClr val="bg1"/>
                </a:solidFill>
              </a:rPr>
              <a:t>test.html</a:t>
            </a:r>
            <a:r>
              <a:rPr lang="en-US" altLang="ko-KR" sz="1200" dirty="0">
                <a:solidFill>
                  <a:schemeClr val="bg1"/>
                </a:solidFill>
              </a:rPr>
              <a:t> /var/www/html 		# </a:t>
            </a:r>
            <a:r>
              <a:rPr lang="ko-KR" altLang="en-US" sz="1200" dirty="0">
                <a:solidFill>
                  <a:schemeClr val="bg1"/>
                </a:solidFill>
              </a:rPr>
              <a:t>파일을 추가</a:t>
            </a:r>
            <a:r>
              <a:rPr lang="en-US" altLang="ko-KR" sz="1200" dirty="0">
                <a:solidFill>
                  <a:schemeClr val="bg1"/>
                </a:solidFill>
              </a:rPr>
              <a:t> (</a:t>
            </a:r>
            <a:r>
              <a:rPr lang="ko-KR" altLang="en-US" sz="1200" dirty="0">
                <a:solidFill>
                  <a:schemeClr val="bg1"/>
                </a:solidFill>
              </a:rPr>
              <a:t>압축 해제</a:t>
            </a:r>
            <a:r>
              <a:rPr lang="en-US" altLang="ko-KR" sz="1200" dirty="0">
                <a:solidFill>
                  <a:schemeClr val="bg1"/>
                </a:solidFill>
              </a:rPr>
              <a:t>, tar </a:t>
            </a:r>
            <a:r>
              <a:rPr lang="ko-KR" altLang="en-US" sz="1200" dirty="0">
                <a:solidFill>
                  <a:schemeClr val="bg1"/>
                </a:solidFill>
              </a:rPr>
              <a:t>해제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COPY </a:t>
            </a:r>
            <a:r>
              <a:rPr lang="en-US" altLang="ko-KR" sz="1200" dirty="0" err="1">
                <a:solidFill>
                  <a:schemeClr val="bg1"/>
                </a:solidFill>
              </a:rPr>
              <a:t>test.html</a:t>
            </a:r>
            <a:r>
              <a:rPr lang="en-US" altLang="ko-KR" sz="1200" dirty="0">
                <a:solidFill>
                  <a:schemeClr val="bg1"/>
                </a:solidFill>
              </a:rPr>
              <a:t> /var/www/html		# </a:t>
            </a:r>
            <a:r>
              <a:rPr lang="ko-KR" altLang="en-US" sz="1200" dirty="0">
                <a:solidFill>
                  <a:schemeClr val="bg1"/>
                </a:solidFill>
              </a:rPr>
              <a:t>파일을 추가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WORKDIR /var/www/html 		# </a:t>
            </a:r>
            <a:r>
              <a:rPr lang="ko-KR" altLang="en-US" sz="1200" dirty="0">
                <a:solidFill>
                  <a:schemeClr val="bg1"/>
                </a:solidFill>
              </a:rPr>
              <a:t>디렉토리 이동</a:t>
            </a:r>
            <a:r>
              <a:rPr lang="en-US" altLang="ko-KR" sz="1200" dirty="0">
                <a:solidFill>
                  <a:schemeClr val="bg1"/>
                </a:solidFill>
              </a:rPr>
              <a:t>, cd </a:t>
            </a:r>
            <a:r>
              <a:rPr lang="ko-KR" altLang="en-US" sz="1200" dirty="0">
                <a:solidFill>
                  <a:schemeClr val="bg1"/>
                </a:solidFill>
              </a:rPr>
              <a:t>명령어와 동일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RUN ["/bin/bash", "-c", "echo hello2 &gt;&gt; test2.html"] 								# </a:t>
            </a:r>
            <a:r>
              <a:rPr lang="ko-KR" altLang="en-US" sz="1200" dirty="0">
                <a:solidFill>
                  <a:schemeClr val="bg1"/>
                </a:solidFill>
              </a:rPr>
              <a:t>내부에서 실행하는 명령</a:t>
            </a:r>
            <a:r>
              <a:rPr lang="en-US" altLang="ko-KR" sz="1200" dirty="0">
                <a:solidFill>
                  <a:schemeClr val="bg1"/>
                </a:solidFill>
              </a:rPr>
              <a:t>, test2.html </a:t>
            </a:r>
            <a:r>
              <a:rPr lang="ko-KR" altLang="en-US" sz="1200" dirty="0">
                <a:solidFill>
                  <a:schemeClr val="bg1"/>
                </a:solidFill>
              </a:rPr>
              <a:t>파일 생성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EXPOSE 80 				# </a:t>
            </a:r>
            <a:r>
              <a:rPr lang="en-US" altLang="ko-KR" sz="1200" dirty="0" err="1">
                <a:solidFill>
                  <a:schemeClr val="bg1"/>
                </a:solidFill>
              </a:rPr>
              <a:t>Dockefile</a:t>
            </a:r>
            <a:r>
              <a:rPr lang="ko-KR" altLang="en-US" sz="1200" dirty="0">
                <a:solidFill>
                  <a:schemeClr val="bg1"/>
                </a:solidFill>
              </a:rPr>
              <a:t>의 빌드로 생성된 이미지에서 열어줄 포트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CMD </a:t>
            </a:r>
            <a:r>
              <a:rPr lang="en-US" altLang="ko-KR" sz="1200" dirty="0" err="1">
                <a:solidFill>
                  <a:schemeClr val="bg1"/>
                </a:solidFill>
              </a:rPr>
              <a:t>apachectl</a:t>
            </a:r>
            <a:r>
              <a:rPr lang="en-US" altLang="ko-KR" sz="1200" dirty="0">
                <a:solidFill>
                  <a:schemeClr val="bg1"/>
                </a:solidFill>
              </a:rPr>
              <a:t> -DFOREGROUND		#</a:t>
            </a:r>
            <a:r>
              <a:rPr lang="ko-KR" altLang="en-US" sz="1200" dirty="0">
                <a:solidFill>
                  <a:schemeClr val="bg1"/>
                </a:solidFill>
              </a:rPr>
              <a:t> 컨테이너가 시작될 때마다 실행할 명령어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13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491926" y="933606"/>
            <a:ext cx="8112521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Hypervisor</a:t>
            </a: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 유형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8"/>
            <a:ext cx="5242104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Hypervisor</a:t>
            </a:r>
            <a:r>
              <a:rPr kumimoji="1" lang="ko-KR" altLang="en-US" sz="2000" b="1" dirty="0"/>
              <a:t>와 </a:t>
            </a:r>
            <a:r>
              <a:rPr kumimoji="1" lang="en-US" altLang="ko-KR" sz="2000" b="1" dirty="0"/>
              <a:t>Docker</a:t>
            </a:r>
            <a:r>
              <a:rPr kumimoji="1" lang="ko-KR" altLang="en-US" sz="2000" b="1" dirty="0"/>
              <a:t>의 차이점 이해</a:t>
            </a:r>
            <a:endParaRPr kumimoji="1"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312A7C-87EE-6546-8E49-688E1F412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745"/>
          <a:stretch/>
        </p:blipFill>
        <p:spPr>
          <a:xfrm>
            <a:off x="971600" y="1700808"/>
            <a:ext cx="3600400" cy="2323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3E0D03-D887-214E-BB86-F7357EB3AF94}"/>
              </a:ext>
            </a:extLst>
          </p:cNvPr>
          <p:cNvSpPr txBox="1"/>
          <p:nvPr/>
        </p:nvSpPr>
        <p:spPr>
          <a:xfrm>
            <a:off x="2270616" y="1465920"/>
            <a:ext cx="1331048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ko-KR" sz="1200" b="1" dirty="0"/>
              <a:t>[</a:t>
            </a:r>
            <a:r>
              <a:rPr kumimoji="1" lang="ko-KR" altLang="en-US" sz="1200" b="1" dirty="0"/>
              <a:t> </a:t>
            </a:r>
            <a:r>
              <a:rPr kumimoji="1" lang="ko-KR" altLang="en-US" sz="1200" b="1" dirty="0" err="1"/>
              <a:t>전가상화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]</a:t>
            </a:r>
            <a:r>
              <a:rPr kumimoji="1" lang="ko-KR" altLang="en-US" sz="1200" b="1" dirty="0"/>
              <a:t> </a:t>
            </a:r>
            <a:endParaRPr kumimoji="1" lang="en-US" altLang="ko-KR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AB1E4-5953-4449-A829-672008828B6C}"/>
              </a:ext>
            </a:extLst>
          </p:cNvPr>
          <p:cNvSpPr txBox="1"/>
          <p:nvPr/>
        </p:nvSpPr>
        <p:spPr>
          <a:xfrm>
            <a:off x="5903292" y="1443404"/>
            <a:ext cx="1331048" cy="2880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ko-KR" sz="1200" b="1" dirty="0"/>
              <a:t>[</a:t>
            </a:r>
            <a:r>
              <a:rPr kumimoji="1" lang="ko-KR" altLang="en-US" sz="1200" b="1" dirty="0"/>
              <a:t> </a:t>
            </a:r>
            <a:r>
              <a:rPr kumimoji="1" lang="ko-KR" altLang="en-US" sz="1200" b="1" dirty="0" err="1"/>
              <a:t>반가상화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F00A52-9A2F-1643-896A-247E36AC64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43"/>
          <a:stretch/>
        </p:blipFill>
        <p:spPr>
          <a:xfrm>
            <a:off x="5104184" y="1705473"/>
            <a:ext cx="3500264" cy="232329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960E9EC-08F2-CD47-93CD-19BDD8B36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32987"/>
              </p:ext>
            </p:extLst>
          </p:nvPr>
        </p:nvGraphicFramePr>
        <p:xfrm>
          <a:off x="683568" y="4149080"/>
          <a:ext cx="7560840" cy="1980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463549046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632269536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1736086896"/>
                    </a:ext>
                  </a:extLst>
                </a:gridCol>
              </a:tblGrid>
              <a:tr h="6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itchFamily="2" charset="2"/>
                        <a:buChar char="ü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시스템 전체를 가상화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Wingdings" pitchFamily="2" charset="2"/>
                        <a:buChar char="ü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Bios, CPU, Memory, I/O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등을 완전히 에뮬레이션하여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가상화하는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itchFamily="2" charset="2"/>
                        <a:buChar char="ü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가상화가 적용된 리눅스 커널을 부팅 시 적용하는 것으로 모든 장치를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가상화하는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것은 아님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025460"/>
                  </a:ext>
                </a:extLst>
              </a:tr>
              <a:tr h="6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장점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itchFamily="2" charset="2"/>
                        <a:buChar char="ü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H/W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완전히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가상화므로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Guest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OS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 아무런        수정없이 다양한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OS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이용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Wingdings" pitchFamily="2" charset="2"/>
                        <a:buChar char="ü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가상머신의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유지보수가 쉬움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itchFamily="2" charset="2"/>
                        <a:buChar char="ü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가상머신이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직접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H/W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제어하는 것이 아니라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하이퍼바이저에게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의뢰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하이퍼바이저가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제어를 하므로 높은 성능을 유지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455682"/>
                  </a:ext>
                </a:extLst>
              </a:tr>
              <a:tr h="6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단점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itchFamily="2" charset="2"/>
                        <a:buChar char="ü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전가상화를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실현하기 위해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CPU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VT-x,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V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기술을       이용하므로 성능 저하가 발생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itchFamily="2" charset="2"/>
                        <a:buChar char="ü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반가상화를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실현하기 위해서는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가상머신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OS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커널 일부분을 수정해야 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대부분 리눅스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itchFamily="2" charset="2"/>
                        <a:buChar char="ü"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가상머신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유지보수가 어려움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가상머신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패스워드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4860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7411431-9D87-324A-BF7F-9F1F472EA658}"/>
              </a:ext>
            </a:extLst>
          </p:cNvPr>
          <p:cNvSpPr txBox="1"/>
          <p:nvPr/>
        </p:nvSpPr>
        <p:spPr>
          <a:xfrm>
            <a:off x="-36512" y="6228000"/>
            <a:ext cx="1639582" cy="18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hive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86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RUN</a:t>
            </a: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9AB81-C9CC-6840-BBA4-9E29C4931A6B}"/>
              </a:ext>
            </a:extLst>
          </p:cNvPr>
          <p:cNvSpPr/>
          <p:nvPr/>
        </p:nvSpPr>
        <p:spPr>
          <a:xfrm>
            <a:off x="720000" y="1944056"/>
            <a:ext cx="7740000" cy="119691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apt-get install -y </a:t>
            </a:r>
            <a:r>
              <a:rPr lang="en-US" altLang="ko-KR" sz="1200" dirty="0" err="1">
                <a:solidFill>
                  <a:schemeClr val="bg1"/>
                </a:solidFill>
              </a:rPr>
              <a:t>nginx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echo "Hello Docker" &gt; /</a:t>
            </a:r>
            <a:r>
              <a:rPr lang="en-US" altLang="ko-KR" sz="1200" dirty="0" err="1">
                <a:solidFill>
                  <a:schemeClr val="bg1"/>
                </a:solidFill>
              </a:rPr>
              <a:t>tmp</a:t>
            </a:r>
            <a:r>
              <a:rPr lang="en-US" altLang="ko-KR" sz="1200" dirty="0">
                <a:solidFill>
                  <a:schemeClr val="bg1"/>
                </a:solidFill>
              </a:rPr>
              <a:t>/hello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curl -</a:t>
            </a:r>
            <a:r>
              <a:rPr lang="en-US" altLang="ko-KR" sz="1200" dirty="0" err="1">
                <a:solidFill>
                  <a:schemeClr val="bg1"/>
                </a:solidFill>
              </a:rPr>
              <a:t>sSL</a:t>
            </a:r>
            <a:r>
              <a:rPr lang="en-US" altLang="ko-KR" sz="1200" dirty="0">
                <a:solidFill>
                  <a:schemeClr val="bg1"/>
                </a:solidFill>
              </a:rPr>
              <a:t> https://</a:t>
            </a:r>
            <a:r>
              <a:rPr lang="en-US" altLang="ko-KR" sz="1200" dirty="0" err="1">
                <a:solidFill>
                  <a:schemeClr val="bg1"/>
                </a:solidFill>
              </a:rPr>
              <a:t>golang.org</a:t>
            </a:r>
            <a:r>
              <a:rPr lang="en-US" altLang="ko-KR" sz="1200" dirty="0">
                <a:solidFill>
                  <a:schemeClr val="bg1"/>
                </a:solidFill>
              </a:rPr>
              <a:t>/dl/go1.3.1.src.tar.gz | tar -v -C /</a:t>
            </a:r>
            <a:r>
              <a:rPr lang="en-US" altLang="ko-KR" sz="1200" dirty="0" err="1">
                <a:solidFill>
                  <a:schemeClr val="bg1"/>
                </a:solidFill>
              </a:rPr>
              <a:t>usr</a:t>
            </a:r>
            <a:r>
              <a:rPr lang="en-US" altLang="ko-KR" sz="1200" dirty="0">
                <a:solidFill>
                  <a:schemeClr val="bg1"/>
                </a:solidFill>
              </a:rPr>
              <a:t>/local -</a:t>
            </a:r>
            <a:r>
              <a:rPr lang="en-US" altLang="ko-KR" sz="1200" dirty="0" err="1">
                <a:solidFill>
                  <a:schemeClr val="bg1"/>
                </a:solidFill>
              </a:rPr>
              <a:t>xz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git clone https://</a:t>
            </a:r>
            <a:r>
              <a:rPr lang="en-US" altLang="ko-KR" sz="1200" dirty="0" err="1">
                <a:solidFill>
                  <a:schemeClr val="bg1"/>
                </a:solidFill>
              </a:rPr>
              <a:t>github.com</a:t>
            </a:r>
            <a:r>
              <a:rPr lang="en-US" altLang="ko-KR" sz="1200" dirty="0">
                <a:solidFill>
                  <a:schemeClr val="bg1"/>
                </a:solidFill>
              </a:rPr>
              <a:t>/docker/</a:t>
            </a:r>
            <a:r>
              <a:rPr lang="en-US" altLang="ko-KR" sz="1200" dirty="0" err="1">
                <a:solidFill>
                  <a:schemeClr val="bg1"/>
                </a:solidFill>
              </a:rPr>
              <a:t>docker.git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2DECDB-E4F3-8046-8EC6-06F25E64E4A2}"/>
              </a:ext>
            </a:extLst>
          </p:cNvPr>
          <p:cNvSpPr/>
          <p:nvPr/>
        </p:nvSpPr>
        <p:spPr>
          <a:xfrm>
            <a:off x="720000" y="1440000"/>
            <a:ext cx="7740000" cy="3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/>
              <a:t>Shell(/bin/</a:t>
            </a:r>
            <a:r>
              <a:rPr lang="en-US" altLang="ko-KR" sz="1200" dirty="0" err="1"/>
              <a:t>sh</a:t>
            </a:r>
            <a:r>
              <a:rPr lang="en-US" altLang="ko-KR" sz="1200" dirty="0"/>
              <a:t>)</a:t>
            </a:r>
            <a:r>
              <a:rPr lang="ko-KR" altLang="en-US" sz="1200" dirty="0"/>
              <a:t>로 명령 실행</a:t>
            </a:r>
            <a:endParaRPr lang="en-US" altLang="ko-KR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97A337-F5FB-604F-9677-40EB228C3585}"/>
              </a:ext>
            </a:extLst>
          </p:cNvPr>
          <p:cNvSpPr/>
          <p:nvPr/>
        </p:nvSpPr>
        <p:spPr>
          <a:xfrm>
            <a:off x="720000" y="4329048"/>
            <a:ext cx="7740000" cy="68412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["apt-get", "install", "-y", "</a:t>
            </a:r>
            <a:r>
              <a:rPr lang="en-US" altLang="ko-KR" sz="1200" dirty="0" err="1">
                <a:solidFill>
                  <a:schemeClr val="bg1"/>
                </a:solidFill>
              </a:rPr>
              <a:t>nginx</a:t>
            </a:r>
            <a:r>
              <a:rPr lang="en-US" altLang="ko-KR" sz="1200" dirty="0">
                <a:solidFill>
                  <a:schemeClr val="bg1"/>
                </a:solidFill>
              </a:rPr>
              <a:t>"]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["/user/local/bin/hello", "--help"]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B9D254-905F-2E4F-8282-042E2A679158}"/>
              </a:ext>
            </a:extLst>
          </p:cNvPr>
          <p:cNvSpPr/>
          <p:nvPr/>
        </p:nvSpPr>
        <p:spPr>
          <a:xfrm>
            <a:off x="720000" y="3816000"/>
            <a:ext cx="7740000" cy="3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/>
              <a:t>Shell </a:t>
            </a:r>
            <a:r>
              <a:rPr lang="ko-KR" altLang="en-US" sz="1200" dirty="0"/>
              <a:t>없이 바로 실행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05202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ADD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9AB81-C9CC-6840-BBA4-9E29C4931A6B}"/>
              </a:ext>
            </a:extLst>
          </p:cNvPr>
          <p:cNvSpPr/>
          <p:nvPr/>
        </p:nvSpPr>
        <p:spPr>
          <a:xfrm>
            <a:off x="720000" y="1440000"/>
            <a:ext cx="7740000" cy="177297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ADD hello-</a:t>
            </a:r>
            <a:r>
              <a:rPr lang="en-US" altLang="ko-KR" sz="1200" dirty="0" err="1">
                <a:solidFill>
                  <a:schemeClr val="bg1"/>
                </a:solidFill>
              </a:rPr>
              <a:t>entrypoint.sh</a:t>
            </a:r>
            <a:r>
              <a:rPr lang="en-US" altLang="ko-KR" sz="1200" dirty="0">
                <a:solidFill>
                  <a:schemeClr val="bg1"/>
                </a:solidFill>
              </a:rPr>
              <a:t> /</a:t>
            </a:r>
            <a:r>
              <a:rPr lang="en-US" altLang="ko-KR" sz="1200" dirty="0" err="1">
                <a:solidFill>
                  <a:schemeClr val="bg1"/>
                </a:solidFill>
              </a:rPr>
              <a:t>entrypoint.sh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ADD hello-</a:t>
            </a:r>
            <a:r>
              <a:rPr lang="en-US" altLang="ko-KR" sz="1200" dirty="0" err="1">
                <a:solidFill>
                  <a:schemeClr val="bg1"/>
                </a:solidFill>
              </a:rPr>
              <a:t>dir</a:t>
            </a:r>
            <a:r>
              <a:rPr lang="en-US" altLang="ko-KR" sz="1200" dirty="0">
                <a:solidFill>
                  <a:schemeClr val="bg1"/>
                </a:solidFill>
              </a:rPr>
              <a:t> /hello-</a:t>
            </a:r>
            <a:r>
              <a:rPr lang="en-US" altLang="ko-KR" sz="1200" dirty="0" err="1">
                <a:solidFill>
                  <a:schemeClr val="bg1"/>
                </a:solidFill>
              </a:rPr>
              <a:t>dir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ADD zlib-1.2.8.tar.gz /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ADD </a:t>
            </a:r>
            <a:r>
              <a:rPr lang="en-US" altLang="ko-KR" sz="1200" dirty="0" err="1">
                <a:solidFill>
                  <a:schemeClr val="bg1"/>
                </a:solidFill>
              </a:rPr>
              <a:t>hello.zip</a:t>
            </a:r>
            <a:r>
              <a:rPr lang="en-US" altLang="ko-KR" sz="1200" dirty="0">
                <a:solidFill>
                  <a:schemeClr val="bg1"/>
                </a:solidFill>
              </a:rPr>
              <a:t> /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ADD http://</a:t>
            </a:r>
            <a:r>
              <a:rPr lang="en-US" altLang="ko-KR" sz="1200" dirty="0" err="1">
                <a:solidFill>
                  <a:schemeClr val="bg1"/>
                </a:solidFill>
              </a:rPr>
              <a:t>example.com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en-US" altLang="ko-KR" sz="1200" dirty="0" err="1">
                <a:solidFill>
                  <a:schemeClr val="bg1"/>
                </a:solidFill>
              </a:rPr>
              <a:t>hello.txt</a:t>
            </a:r>
            <a:r>
              <a:rPr lang="en-US" altLang="ko-KR" sz="1200" dirty="0">
                <a:solidFill>
                  <a:schemeClr val="bg1"/>
                </a:solidFill>
              </a:rPr>
              <a:t> /</a:t>
            </a:r>
            <a:r>
              <a:rPr lang="en-US" altLang="ko-KR" sz="1200" dirty="0" err="1">
                <a:solidFill>
                  <a:schemeClr val="bg1"/>
                </a:solidFill>
              </a:rPr>
              <a:t>hello.txt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ADD *.txt /root/</a:t>
            </a:r>
          </a:p>
        </p:txBody>
      </p:sp>
      <p:sp>
        <p:nvSpPr>
          <p:cNvPr id="9" name="Text Box 15">
            <a:extLst>
              <a:ext uri="{FF2B5EF4-FFF2-40B4-BE49-F238E27FC236}">
                <a16:creationId xmlns:a16="http://schemas.microsoft.com/office/drawing/2014/main" id="{49974CA1-B45D-FF49-B388-279E9AE54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36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COPY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7887FA-D6FD-FC44-8669-2BE8F9EE58D6}"/>
              </a:ext>
            </a:extLst>
          </p:cNvPr>
          <p:cNvSpPr/>
          <p:nvPr/>
        </p:nvSpPr>
        <p:spPr>
          <a:xfrm>
            <a:off x="720000" y="4140000"/>
            <a:ext cx="7740000" cy="1224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COPY hello-</a:t>
            </a:r>
            <a:r>
              <a:rPr lang="en-US" altLang="ko-KR" sz="1200" dirty="0" err="1">
                <a:solidFill>
                  <a:schemeClr val="bg1"/>
                </a:solidFill>
              </a:rPr>
              <a:t>entrypoint.sh</a:t>
            </a:r>
            <a:r>
              <a:rPr lang="en-US" altLang="ko-KR" sz="1200" dirty="0">
                <a:solidFill>
                  <a:schemeClr val="bg1"/>
                </a:solidFill>
              </a:rPr>
              <a:t> /</a:t>
            </a:r>
            <a:r>
              <a:rPr lang="en-US" altLang="ko-KR" sz="1200" dirty="0" err="1">
                <a:solidFill>
                  <a:schemeClr val="bg1"/>
                </a:solidFill>
              </a:rPr>
              <a:t>entrypoint.sh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COPY hello-</a:t>
            </a:r>
            <a:r>
              <a:rPr lang="en-US" altLang="ko-KR" sz="1200" dirty="0" err="1">
                <a:solidFill>
                  <a:schemeClr val="bg1"/>
                </a:solidFill>
              </a:rPr>
              <a:t>dir</a:t>
            </a:r>
            <a:r>
              <a:rPr lang="en-US" altLang="ko-KR" sz="1200" dirty="0">
                <a:solidFill>
                  <a:schemeClr val="bg1"/>
                </a:solidFill>
              </a:rPr>
              <a:t> /hello-</a:t>
            </a:r>
            <a:r>
              <a:rPr lang="en-US" altLang="ko-KR" sz="1200" dirty="0" err="1">
                <a:solidFill>
                  <a:schemeClr val="bg1"/>
                </a:solidFill>
              </a:rPr>
              <a:t>dir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COPY zlib-1.2.8.tar.gz /zlib-1.2.8.tar.gz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COPY *.txt /root/</a:t>
            </a:r>
          </a:p>
        </p:txBody>
      </p:sp>
    </p:spTree>
    <p:extLst>
      <p:ext uri="{BB962C8B-B14F-4D97-AF65-F5344CB8AC3E}">
        <p14:creationId xmlns:p14="http://schemas.microsoft.com/office/powerpoint/2010/main" val="2093494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WORKDIR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9AB81-C9CC-6840-BBA4-9E29C4931A6B}"/>
              </a:ext>
            </a:extLst>
          </p:cNvPr>
          <p:cNvSpPr/>
          <p:nvPr/>
        </p:nvSpPr>
        <p:spPr>
          <a:xfrm>
            <a:off x="720000" y="1440000"/>
            <a:ext cx="7740000" cy="396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WORKDIR /var/www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A6FC06-A13B-1C4F-B4D6-70C9D6421306}"/>
              </a:ext>
            </a:extLst>
          </p:cNvPr>
          <p:cNvSpPr/>
          <p:nvPr/>
        </p:nvSpPr>
        <p:spPr>
          <a:xfrm>
            <a:off x="720000" y="2204864"/>
            <a:ext cx="7740000" cy="151216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WORKDIR /root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touch </a:t>
            </a:r>
            <a:r>
              <a:rPr lang="en-US" altLang="ko-KR" sz="1200" dirty="0" err="1">
                <a:solidFill>
                  <a:schemeClr val="bg1"/>
                </a:solidFill>
              </a:rPr>
              <a:t>hello.txt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WORKDIR /</a:t>
            </a:r>
            <a:r>
              <a:rPr lang="en-US" altLang="ko-KR" sz="1200" dirty="0" err="1">
                <a:solidFill>
                  <a:schemeClr val="bg1"/>
                </a:solidFill>
              </a:rPr>
              <a:t>tmp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touch </a:t>
            </a:r>
            <a:r>
              <a:rPr lang="en-US" altLang="ko-KR" sz="1200" dirty="0" err="1">
                <a:solidFill>
                  <a:schemeClr val="bg1"/>
                </a:solidFill>
              </a:rPr>
              <a:t>hello.txt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1503E0-95F4-9342-86F4-5E926FF2177D}"/>
              </a:ext>
            </a:extLst>
          </p:cNvPr>
          <p:cNvSpPr/>
          <p:nvPr/>
        </p:nvSpPr>
        <p:spPr>
          <a:xfrm>
            <a:off x="720000" y="4077072"/>
            <a:ext cx="7740000" cy="936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WORKDIR var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WORKDIR www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touch </a:t>
            </a:r>
            <a:r>
              <a:rPr lang="en-US" altLang="ko-KR" sz="1200" dirty="0" err="1">
                <a:solidFill>
                  <a:schemeClr val="bg1"/>
                </a:solidFill>
              </a:rPr>
              <a:t>hello.txt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67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EXPOSE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9AB81-C9CC-6840-BBA4-9E29C4931A6B}"/>
              </a:ext>
            </a:extLst>
          </p:cNvPr>
          <p:cNvSpPr/>
          <p:nvPr/>
        </p:nvSpPr>
        <p:spPr>
          <a:xfrm>
            <a:off x="720000" y="1440000"/>
            <a:ext cx="7740000" cy="69285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EXPOSE 80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EXPOSE 443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1503E0-95F4-9342-86F4-5E926FF2177D}"/>
              </a:ext>
            </a:extLst>
          </p:cNvPr>
          <p:cNvSpPr/>
          <p:nvPr/>
        </p:nvSpPr>
        <p:spPr>
          <a:xfrm>
            <a:off x="720000" y="2348880"/>
            <a:ext cx="7740000" cy="396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EXPOSE 80 443</a:t>
            </a:r>
          </a:p>
        </p:txBody>
      </p:sp>
      <p:sp>
        <p:nvSpPr>
          <p:cNvPr id="9" name="Text Box 15">
            <a:extLst>
              <a:ext uri="{FF2B5EF4-FFF2-40B4-BE49-F238E27FC236}">
                <a16:creationId xmlns:a16="http://schemas.microsoft.com/office/drawing/2014/main" id="{8AF59FF7-B5BB-FE48-943C-30F4E3775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2996952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ENV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003D2E-066B-6F4E-8A2C-E26BFF74043E}"/>
              </a:ext>
            </a:extLst>
          </p:cNvPr>
          <p:cNvSpPr/>
          <p:nvPr/>
        </p:nvSpPr>
        <p:spPr>
          <a:xfrm>
            <a:off x="720000" y="4464336"/>
            <a:ext cx="7740000" cy="69285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ENV HELLO 1234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CMD echo $HELLO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16D03F-3748-5C4C-A2CD-60346B1BCD6C}"/>
              </a:ext>
            </a:extLst>
          </p:cNvPr>
          <p:cNvSpPr/>
          <p:nvPr/>
        </p:nvSpPr>
        <p:spPr>
          <a:xfrm>
            <a:off x="720000" y="5201976"/>
            <a:ext cx="7740000" cy="96332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</a:t>
            </a:r>
            <a:r>
              <a:rPr lang="en-US" altLang="ko-KR" sz="1200" dirty="0" err="1">
                <a:solidFill>
                  <a:schemeClr val="bg1"/>
                </a:solidFill>
              </a:rPr>
              <a:t>sudo</a:t>
            </a:r>
            <a:r>
              <a:rPr lang="en-US" altLang="ko-KR" sz="1200" dirty="0">
                <a:solidFill>
                  <a:schemeClr val="bg1"/>
                </a:solidFill>
              </a:rPr>
              <a:t> docker build --tag example 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</a:t>
            </a:r>
            <a:r>
              <a:rPr lang="en-US" altLang="ko-KR" sz="1200" dirty="0" err="1">
                <a:solidFill>
                  <a:schemeClr val="bg1"/>
                </a:solidFill>
              </a:rPr>
              <a:t>sudo</a:t>
            </a:r>
            <a:r>
              <a:rPr lang="en-US" altLang="ko-KR" sz="1200" dirty="0">
                <a:solidFill>
                  <a:schemeClr val="bg1"/>
                </a:solidFill>
              </a:rPr>
              <a:t> docker run example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1234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0B5CB5-7792-D241-8A01-F3810DD710AC}"/>
              </a:ext>
            </a:extLst>
          </p:cNvPr>
          <p:cNvSpPr/>
          <p:nvPr/>
        </p:nvSpPr>
        <p:spPr>
          <a:xfrm>
            <a:off x="720000" y="3516357"/>
            <a:ext cx="7740000" cy="69285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ENV GOPATH /go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ENV PATH /go/bin:$PATH</a:t>
            </a:r>
          </a:p>
        </p:txBody>
      </p:sp>
    </p:spTree>
    <p:extLst>
      <p:ext uri="{BB962C8B-B14F-4D97-AF65-F5344CB8AC3E}">
        <p14:creationId xmlns:p14="http://schemas.microsoft.com/office/powerpoint/2010/main" val="3969473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VOLUME</a:t>
            </a: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9AB81-C9CC-6840-BBA4-9E29C4931A6B}"/>
              </a:ext>
            </a:extLst>
          </p:cNvPr>
          <p:cNvSpPr/>
          <p:nvPr/>
        </p:nvSpPr>
        <p:spPr>
          <a:xfrm>
            <a:off x="720000" y="1440000"/>
            <a:ext cx="7740000" cy="69285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VOLUME /data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VOLUME ["/data", "/var/log/hello"]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27BBCD-346E-3748-8142-F8A3D6091EC5}"/>
              </a:ext>
            </a:extLst>
          </p:cNvPr>
          <p:cNvSpPr/>
          <p:nvPr/>
        </p:nvSpPr>
        <p:spPr>
          <a:xfrm>
            <a:off x="720000" y="2348880"/>
            <a:ext cx="7740000" cy="396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</a:t>
            </a:r>
            <a:r>
              <a:rPr lang="en-US" altLang="ko-KR" sz="1200" dirty="0" err="1">
                <a:solidFill>
                  <a:schemeClr val="bg1"/>
                </a:solidFill>
              </a:rPr>
              <a:t>sudo</a:t>
            </a:r>
            <a:r>
              <a:rPr lang="en-US" altLang="ko-KR" sz="1200" dirty="0">
                <a:solidFill>
                  <a:schemeClr val="bg1"/>
                </a:solidFill>
              </a:rPr>
              <a:t> docker run -v /root/data:/data example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BEAB0696-14AE-DC47-BFEF-719F2A180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3177032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USER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7FF076-DD4B-FF43-B93D-A95506DB5630}"/>
              </a:ext>
            </a:extLst>
          </p:cNvPr>
          <p:cNvSpPr/>
          <p:nvPr/>
        </p:nvSpPr>
        <p:spPr>
          <a:xfrm>
            <a:off x="720000" y="3717032"/>
            <a:ext cx="7740000" cy="396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USER nobody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C0883C-46E2-6F4B-982E-C0EB7CF07D72}"/>
              </a:ext>
            </a:extLst>
          </p:cNvPr>
          <p:cNvSpPr/>
          <p:nvPr/>
        </p:nvSpPr>
        <p:spPr>
          <a:xfrm>
            <a:off x="720000" y="4337880"/>
            <a:ext cx="7740000" cy="175541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USER nobody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touch /</a:t>
            </a:r>
            <a:r>
              <a:rPr lang="en-US" altLang="ko-KR" sz="1200" dirty="0" err="1">
                <a:solidFill>
                  <a:schemeClr val="bg1"/>
                </a:solidFill>
              </a:rPr>
              <a:t>tmp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en-US" altLang="ko-KR" sz="1200" dirty="0" err="1">
                <a:solidFill>
                  <a:schemeClr val="bg1"/>
                </a:solidFill>
              </a:rPr>
              <a:t>hello.txt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USER root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touch /</a:t>
            </a:r>
            <a:r>
              <a:rPr lang="en-US" altLang="ko-KR" sz="1200" dirty="0" err="1">
                <a:solidFill>
                  <a:schemeClr val="bg1"/>
                </a:solidFill>
              </a:rPr>
              <a:t>hello.txt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ENTRYPOINT /hello-</a:t>
            </a:r>
            <a:r>
              <a:rPr lang="en-US" altLang="ko-KR" sz="1200" dirty="0" err="1">
                <a:solidFill>
                  <a:schemeClr val="bg1"/>
                </a:solidFill>
              </a:rPr>
              <a:t>entrypoint.sh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3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CMD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9AB81-C9CC-6840-BBA4-9E29C4931A6B}"/>
              </a:ext>
            </a:extLst>
          </p:cNvPr>
          <p:cNvSpPr/>
          <p:nvPr/>
        </p:nvSpPr>
        <p:spPr>
          <a:xfrm>
            <a:off x="720000" y="1440000"/>
            <a:ext cx="7740000" cy="396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CMD touch /home/hello/</a:t>
            </a:r>
            <a:r>
              <a:rPr lang="en-US" altLang="ko-KR" sz="1200" dirty="0" err="1">
                <a:solidFill>
                  <a:schemeClr val="bg1"/>
                </a:solidFill>
              </a:rPr>
              <a:t>hello.txt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0E5F75-C785-3B4A-B238-151C3A378251}"/>
              </a:ext>
            </a:extLst>
          </p:cNvPr>
          <p:cNvSpPr/>
          <p:nvPr/>
        </p:nvSpPr>
        <p:spPr>
          <a:xfrm>
            <a:off x="720000" y="2060848"/>
            <a:ext cx="7740000" cy="396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CMD ["</a:t>
            </a:r>
            <a:r>
              <a:rPr lang="en-US" altLang="ko-KR" sz="1200" dirty="0" err="1">
                <a:solidFill>
                  <a:schemeClr val="bg1"/>
                </a:solidFill>
              </a:rPr>
              <a:t>redis</a:t>
            </a:r>
            <a:r>
              <a:rPr lang="en-US" altLang="ko-KR" sz="1200" dirty="0">
                <a:solidFill>
                  <a:schemeClr val="bg1"/>
                </a:solidFill>
              </a:rPr>
              <a:t>-server"]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F2816-9E54-224E-BF94-B08F4F13E645}"/>
              </a:ext>
            </a:extLst>
          </p:cNvPr>
          <p:cNvSpPr/>
          <p:nvPr/>
        </p:nvSpPr>
        <p:spPr>
          <a:xfrm>
            <a:off x="720000" y="2672960"/>
            <a:ext cx="7740000" cy="396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CMD ["</a:t>
            </a:r>
            <a:r>
              <a:rPr lang="en-US" altLang="ko-KR" sz="1200" dirty="0" err="1">
                <a:solidFill>
                  <a:schemeClr val="bg1"/>
                </a:solidFill>
              </a:rPr>
              <a:t>mysqld</a:t>
            </a:r>
            <a:r>
              <a:rPr lang="en-US" altLang="ko-KR" sz="1200" dirty="0">
                <a:solidFill>
                  <a:schemeClr val="bg1"/>
                </a:solidFill>
              </a:rPr>
              <a:t>", "--</a:t>
            </a:r>
            <a:r>
              <a:rPr lang="en-US" altLang="ko-KR" sz="1200" dirty="0" err="1">
                <a:solidFill>
                  <a:schemeClr val="bg1"/>
                </a:solidFill>
              </a:rPr>
              <a:t>datadir</a:t>
            </a:r>
            <a:r>
              <a:rPr lang="en-US" altLang="ko-KR" sz="1200" dirty="0">
                <a:solidFill>
                  <a:schemeClr val="bg1"/>
                </a:solidFill>
              </a:rPr>
              <a:t>=/var/lib/</a:t>
            </a:r>
            <a:r>
              <a:rPr lang="en-US" altLang="ko-KR" sz="1200" dirty="0" err="1">
                <a:solidFill>
                  <a:schemeClr val="bg1"/>
                </a:solidFill>
              </a:rPr>
              <a:t>mysql</a:t>
            </a:r>
            <a:r>
              <a:rPr lang="en-US" altLang="ko-KR" sz="1200" dirty="0">
                <a:solidFill>
                  <a:schemeClr val="bg1"/>
                </a:solidFill>
              </a:rPr>
              <a:t>", "--user=</a:t>
            </a:r>
            <a:r>
              <a:rPr lang="en-US" altLang="ko-KR" sz="1200" dirty="0" err="1">
                <a:solidFill>
                  <a:schemeClr val="bg1"/>
                </a:solidFill>
              </a:rPr>
              <a:t>mysql</a:t>
            </a:r>
            <a:r>
              <a:rPr lang="en-US" altLang="ko-KR" sz="1200" dirty="0">
                <a:solidFill>
                  <a:schemeClr val="bg1"/>
                </a:solidFill>
              </a:rPr>
              <a:t>"]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DE313-EF75-614D-8BFE-92EC52592B85}"/>
              </a:ext>
            </a:extLst>
          </p:cNvPr>
          <p:cNvSpPr/>
          <p:nvPr/>
        </p:nvSpPr>
        <p:spPr>
          <a:xfrm>
            <a:off x="720000" y="3645024"/>
            <a:ext cx="7740000" cy="64807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ENTRYPOINT ["echo"]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CMD ["hello"]                       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0F2AE0-EB0C-DB47-B6F0-4C593278B48B}"/>
              </a:ext>
            </a:extLst>
          </p:cNvPr>
          <p:cNvSpPr/>
          <p:nvPr/>
        </p:nvSpPr>
        <p:spPr>
          <a:xfrm>
            <a:off x="720000" y="4509120"/>
            <a:ext cx="7740000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</a:t>
            </a:r>
            <a:r>
              <a:rPr lang="en-US" altLang="ko-KR" sz="1200" dirty="0" err="1">
                <a:solidFill>
                  <a:schemeClr val="bg1"/>
                </a:solidFill>
              </a:rPr>
              <a:t>sudo</a:t>
            </a:r>
            <a:r>
              <a:rPr lang="en-US" altLang="ko-KR" sz="1200" dirty="0">
                <a:solidFill>
                  <a:schemeClr val="bg1"/>
                </a:solidFill>
              </a:rPr>
              <a:t> docker build --tag example 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</a:t>
            </a:r>
            <a:r>
              <a:rPr lang="en-US" altLang="ko-KR" sz="1200" dirty="0" err="1">
                <a:solidFill>
                  <a:schemeClr val="bg1"/>
                </a:solidFill>
              </a:rPr>
              <a:t>sudo</a:t>
            </a:r>
            <a:r>
              <a:rPr lang="en-US" altLang="ko-KR" sz="1200" dirty="0">
                <a:solidFill>
                  <a:schemeClr val="bg1"/>
                </a:solidFill>
              </a:rPr>
              <a:t> docker run example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28289284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ENTRYPOINT</a:t>
            </a: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9AB81-C9CC-6840-BBA4-9E29C4931A6B}"/>
              </a:ext>
            </a:extLst>
          </p:cNvPr>
          <p:cNvSpPr/>
          <p:nvPr/>
        </p:nvSpPr>
        <p:spPr>
          <a:xfrm>
            <a:off x="720000" y="1440000"/>
            <a:ext cx="7740000" cy="396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ENTRYPOINT touch /home/hello/</a:t>
            </a:r>
            <a:r>
              <a:rPr lang="en-US" altLang="ko-KR" sz="1200" dirty="0" err="1">
                <a:solidFill>
                  <a:schemeClr val="bg1"/>
                </a:solidFill>
              </a:rPr>
              <a:t>hello.txt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7A42E-80A2-304B-A323-A2009D4CAA87}"/>
              </a:ext>
            </a:extLst>
          </p:cNvPr>
          <p:cNvSpPr/>
          <p:nvPr/>
        </p:nvSpPr>
        <p:spPr>
          <a:xfrm>
            <a:off x="720000" y="2088000"/>
            <a:ext cx="7740000" cy="396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ENTRYPOINT ["/home/hello/</a:t>
            </a:r>
            <a:r>
              <a:rPr lang="en-US" altLang="ko-KR" sz="1200" dirty="0" err="1">
                <a:solidFill>
                  <a:schemeClr val="bg1"/>
                </a:solidFill>
              </a:rPr>
              <a:t>hello.sh</a:t>
            </a:r>
            <a:r>
              <a:rPr lang="en-US" altLang="ko-KR" sz="1200" dirty="0">
                <a:solidFill>
                  <a:schemeClr val="bg1"/>
                </a:solidFill>
              </a:rPr>
              <a:t>"]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A811AD-DBA7-A94A-91CC-D473CC757759}"/>
              </a:ext>
            </a:extLst>
          </p:cNvPr>
          <p:cNvSpPr/>
          <p:nvPr/>
        </p:nvSpPr>
        <p:spPr>
          <a:xfrm>
            <a:off x="720000" y="2736000"/>
            <a:ext cx="7740000" cy="396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ENTRYPOINT ["/home/hello/</a:t>
            </a:r>
            <a:r>
              <a:rPr lang="en-US" altLang="ko-KR" sz="1200" dirty="0" err="1">
                <a:solidFill>
                  <a:schemeClr val="bg1"/>
                </a:solidFill>
              </a:rPr>
              <a:t>hello.sh</a:t>
            </a:r>
            <a:r>
              <a:rPr lang="en-US" altLang="ko-KR" sz="1200" dirty="0">
                <a:solidFill>
                  <a:schemeClr val="bg1"/>
                </a:solidFill>
              </a:rPr>
              <a:t>", "--hello=1", "--world=2"]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03192C-AFBD-4243-92A7-0E1442FB3EBD}"/>
              </a:ext>
            </a:extLst>
          </p:cNvPr>
          <p:cNvSpPr/>
          <p:nvPr/>
        </p:nvSpPr>
        <p:spPr>
          <a:xfrm>
            <a:off x="720000" y="4113152"/>
            <a:ext cx="7740000" cy="684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FROM </a:t>
            </a:r>
            <a:r>
              <a:rPr lang="en-US" altLang="ko-KR" sz="1200" dirty="0" err="1">
                <a:solidFill>
                  <a:schemeClr val="bg1"/>
                </a:solidFill>
              </a:rPr>
              <a:t>ubuntu:latest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CMD ["echo", "hello"]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39210E-268D-B048-9F73-9630FB6DB09F}"/>
              </a:ext>
            </a:extLst>
          </p:cNvPr>
          <p:cNvSpPr/>
          <p:nvPr/>
        </p:nvSpPr>
        <p:spPr>
          <a:xfrm>
            <a:off x="720000" y="5049256"/>
            <a:ext cx="7740000" cy="936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</a:t>
            </a:r>
            <a:r>
              <a:rPr lang="en-US" altLang="ko-KR" sz="1200" dirty="0" err="1">
                <a:solidFill>
                  <a:schemeClr val="bg1"/>
                </a:solidFill>
              </a:rPr>
              <a:t>sudo</a:t>
            </a:r>
            <a:r>
              <a:rPr lang="en-US" altLang="ko-KR" sz="1200" dirty="0">
                <a:solidFill>
                  <a:schemeClr val="bg1"/>
                </a:solidFill>
              </a:rPr>
              <a:t> docker build --tag example 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</a:t>
            </a:r>
            <a:r>
              <a:rPr lang="en-US" altLang="ko-KR" sz="1200" dirty="0" err="1">
                <a:solidFill>
                  <a:schemeClr val="bg1"/>
                </a:solidFill>
              </a:rPr>
              <a:t>sudo</a:t>
            </a:r>
            <a:r>
              <a:rPr lang="en-US" altLang="ko-KR" sz="1200" dirty="0">
                <a:solidFill>
                  <a:schemeClr val="bg1"/>
                </a:solidFill>
              </a:rPr>
              <a:t> docker run example echo world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world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D0B2DD64-3AB7-474A-BFA3-A9C6A2676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913" y="3620077"/>
            <a:ext cx="7354439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    CMD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와 비교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311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ENTRYPOINT</a:t>
            </a: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9E86C-CC66-4A45-8BDD-7E29725145AB}"/>
              </a:ext>
            </a:extLst>
          </p:cNvPr>
          <p:cNvSpPr/>
          <p:nvPr/>
        </p:nvSpPr>
        <p:spPr>
          <a:xfrm>
            <a:off x="720000" y="1440000"/>
            <a:ext cx="7740000" cy="648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FROM </a:t>
            </a:r>
            <a:r>
              <a:rPr lang="en-US" altLang="ko-KR" sz="1200" dirty="0" err="1">
                <a:solidFill>
                  <a:schemeClr val="bg1"/>
                </a:solidFill>
              </a:rPr>
              <a:t>ubuntu:latest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ENTRYPOINT ["echo", "hello"]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EC6395-8E72-1D44-B6B2-D746EEA653B1}"/>
              </a:ext>
            </a:extLst>
          </p:cNvPr>
          <p:cNvSpPr/>
          <p:nvPr/>
        </p:nvSpPr>
        <p:spPr>
          <a:xfrm>
            <a:off x="720432" y="2276944"/>
            <a:ext cx="7740000" cy="93603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</a:t>
            </a:r>
            <a:r>
              <a:rPr lang="en-US" altLang="ko-KR" sz="1200" dirty="0" err="1">
                <a:solidFill>
                  <a:schemeClr val="bg1"/>
                </a:solidFill>
              </a:rPr>
              <a:t>sudo</a:t>
            </a:r>
            <a:r>
              <a:rPr lang="en-US" altLang="ko-KR" sz="1200" dirty="0">
                <a:solidFill>
                  <a:schemeClr val="bg1"/>
                </a:solidFill>
              </a:rPr>
              <a:t> docker build --tag example 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</a:t>
            </a:r>
            <a:r>
              <a:rPr lang="en-US" altLang="ko-KR" sz="1200" dirty="0" err="1">
                <a:solidFill>
                  <a:schemeClr val="bg1"/>
                </a:solidFill>
              </a:rPr>
              <a:t>sudo</a:t>
            </a:r>
            <a:r>
              <a:rPr lang="en-US" altLang="ko-KR" sz="1200" dirty="0">
                <a:solidFill>
                  <a:schemeClr val="bg1"/>
                </a:solidFill>
              </a:rPr>
              <a:t> docker run example echo world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hello echo world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C1AAD7-1784-BA40-831F-E5760A6600F3}"/>
              </a:ext>
            </a:extLst>
          </p:cNvPr>
          <p:cNvSpPr/>
          <p:nvPr/>
        </p:nvSpPr>
        <p:spPr>
          <a:xfrm>
            <a:off x="720000" y="3410120"/>
            <a:ext cx="7740000" cy="648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echo hello echo world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hello echo world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834CC0-D63D-2E44-AE8B-3FDB5971F043}"/>
              </a:ext>
            </a:extLst>
          </p:cNvPr>
          <p:cNvSpPr/>
          <p:nvPr/>
        </p:nvSpPr>
        <p:spPr>
          <a:xfrm>
            <a:off x="720000" y="4248000"/>
            <a:ext cx="7740000" cy="648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</a:t>
            </a:r>
            <a:r>
              <a:rPr lang="en-US" altLang="ko-KR" sz="1200" dirty="0" err="1">
                <a:solidFill>
                  <a:schemeClr val="bg1"/>
                </a:solidFill>
              </a:rPr>
              <a:t>sudo</a:t>
            </a:r>
            <a:r>
              <a:rPr lang="en-US" altLang="ko-KR" sz="1200" dirty="0">
                <a:solidFill>
                  <a:schemeClr val="bg1"/>
                </a:solidFill>
              </a:rPr>
              <a:t> docker run example 1 2 3 4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hello 1 2 3 4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0AE792-C9C9-B74D-A009-9BE823C4FA60}"/>
              </a:ext>
            </a:extLst>
          </p:cNvPr>
          <p:cNvSpPr/>
          <p:nvPr/>
        </p:nvSpPr>
        <p:spPr>
          <a:xfrm>
            <a:off x="720000" y="5094000"/>
            <a:ext cx="7740000" cy="64800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$ </a:t>
            </a:r>
            <a:r>
              <a:rPr lang="en-US" altLang="ko-KR" sz="1200" dirty="0" err="1">
                <a:solidFill>
                  <a:schemeClr val="bg1"/>
                </a:solidFill>
              </a:rPr>
              <a:t>sudo</a:t>
            </a:r>
            <a:r>
              <a:rPr lang="en-US" altLang="ko-KR" sz="1200" dirty="0">
                <a:solidFill>
                  <a:schemeClr val="bg1"/>
                </a:solidFill>
              </a:rPr>
              <a:t> docker run --</a:t>
            </a:r>
            <a:r>
              <a:rPr lang="en-US" altLang="ko-KR" sz="1200" dirty="0" err="1">
                <a:solidFill>
                  <a:schemeClr val="bg1"/>
                </a:solidFill>
              </a:rPr>
              <a:t>entrypoint</a:t>
            </a:r>
            <a:r>
              <a:rPr lang="en-US" altLang="ko-KR" sz="1200" dirty="0">
                <a:solidFill>
                  <a:schemeClr val="bg1"/>
                </a:solidFill>
              </a:rPr>
              <a:t>="cat" example /</a:t>
            </a:r>
            <a:r>
              <a:rPr lang="en-US" altLang="ko-KR" sz="1200" dirty="0" err="1">
                <a:solidFill>
                  <a:schemeClr val="bg1"/>
                </a:solidFill>
              </a:rPr>
              <a:t>etc</a:t>
            </a:r>
            <a:r>
              <a:rPr lang="en-US" altLang="ko-KR" sz="1200" dirty="0">
                <a:solidFill>
                  <a:schemeClr val="bg1"/>
                </a:solidFill>
              </a:rPr>
              <a:t>/hostname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9efe43ea4d40</a:t>
            </a:r>
          </a:p>
        </p:txBody>
      </p:sp>
    </p:spTree>
    <p:extLst>
      <p:ext uri="{BB962C8B-B14F-4D97-AF65-F5344CB8AC3E}">
        <p14:creationId xmlns:p14="http://schemas.microsoft.com/office/powerpoint/2010/main" val="212762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ENTRYPOINT &amp; CMD </a:t>
            </a:r>
            <a:r>
              <a:rPr kumimoji="0"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사용 방법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9A4B4D-88FD-2C49-896B-6D5653600260}"/>
              </a:ext>
            </a:extLst>
          </p:cNvPr>
          <p:cNvSpPr/>
          <p:nvPr/>
        </p:nvSpPr>
        <p:spPr>
          <a:xfrm>
            <a:off x="720432" y="1440000"/>
            <a:ext cx="7740000" cy="12024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FROM ubuntu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Add </a:t>
            </a:r>
            <a:r>
              <a:rPr lang="en-US" altLang="ko-KR" sz="1200" dirty="0" err="1">
                <a:solidFill>
                  <a:schemeClr val="bg1"/>
                </a:solidFill>
              </a:rPr>
              <a:t>loop.sh</a:t>
            </a:r>
            <a:r>
              <a:rPr lang="en-US" altLang="ko-KR" sz="1200" dirty="0">
                <a:solidFill>
                  <a:schemeClr val="bg1"/>
                </a:solidFill>
              </a:rPr>
              <a:t> /</a:t>
            </a:r>
            <a:r>
              <a:rPr lang="en-US" altLang="ko-KR" sz="1200" dirty="0" err="1">
                <a:solidFill>
                  <a:schemeClr val="bg1"/>
                </a:solidFill>
              </a:rPr>
              <a:t>usr</a:t>
            </a:r>
            <a:r>
              <a:rPr lang="en-US" altLang="ko-KR" sz="1200" dirty="0">
                <a:solidFill>
                  <a:schemeClr val="bg1"/>
                </a:solidFill>
              </a:rPr>
              <a:t>/local/bin/</a:t>
            </a:r>
            <a:r>
              <a:rPr lang="en-US" altLang="ko-KR" sz="1200" dirty="0" err="1">
                <a:solidFill>
                  <a:schemeClr val="bg1"/>
                </a:solidFill>
              </a:rPr>
              <a:t>loop.sh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</a:t>
            </a:r>
            <a:r>
              <a:rPr lang="en-US" altLang="ko-KR" sz="1200" dirty="0" err="1">
                <a:solidFill>
                  <a:schemeClr val="bg1"/>
                </a:solidFill>
              </a:rPr>
              <a:t>chmod</a:t>
            </a:r>
            <a:r>
              <a:rPr lang="en-US" altLang="ko-KR" sz="1200" dirty="0">
                <a:solidFill>
                  <a:schemeClr val="bg1"/>
                </a:solidFill>
              </a:rPr>
              <a:t> 700 /</a:t>
            </a:r>
            <a:r>
              <a:rPr lang="en-US" altLang="ko-KR" sz="1200" dirty="0" err="1">
                <a:solidFill>
                  <a:schemeClr val="bg1"/>
                </a:solidFill>
              </a:rPr>
              <a:t>usr</a:t>
            </a:r>
            <a:r>
              <a:rPr lang="en-US" altLang="ko-KR" sz="1200" dirty="0">
                <a:solidFill>
                  <a:schemeClr val="bg1"/>
                </a:solidFill>
              </a:rPr>
              <a:t>/local/bin/</a:t>
            </a:r>
            <a:r>
              <a:rPr lang="en-US" altLang="ko-KR" sz="1200" dirty="0" err="1">
                <a:solidFill>
                  <a:schemeClr val="bg1"/>
                </a:solidFill>
              </a:rPr>
              <a:t>loop.sh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ENTRYPOINT /</a:t>
            </a:r>
            <a:r>
              <a:rPr lang="en-US" altLang="ko-KR" sz="1200" dirty="0" err="1">
                <a:solidFill>
                  <a:schemeClr val="bg1"/>
                </a:solidFill>
              </a:rPr>
              <a:t>usr</a:t>
            </a:r>
            <a:r>
              <a:rPr lang="en-US" altLang="ko-KR" sz="1200" dirty="0">
                <a:solidFill>
                  <a:schemeClr val="bg1"/>
                </a:solidFill>
              </a:rPr>
              <a:t>/local/bin/</a:t>
            </a:r>
            <a:r>
              <a:rPr lang="en-US" altLang="ko-KR" sz="1200" dirty="0" err="1">
                <a:solidFill>
                  <a:schemeClr val="bg1"/>
                </a:solidFill>
              </a:rPr>
              <a:t>loop.sh</a:t>
            </a:r>
            <a:r>
              <a:rPr lang="en-US" altLang="ko-KR" sz="1200" dirty="0">
                <a:solidFill>
                  <a:schemeClr val="bg1"/>
                </a:solidFill>
              </a:rPr>
              <a:t> 1 		# Shell format</a:t>
            </a:r>
            <a:br>
              <a:rPr lang="en-US" altLang="ko-KR" sz="1200" dirty="0">
                <a:solidFill>
                  <a:schemeClr val="bg1"/>
                </a:solidFill>
              </a:rPr>
            </a:b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5ECBB5-AC8B-A744-B0D1-7AE6C0108B9A}"/>
              </a:ext>
            </a:extLst>
          </p:cNvPr>
          <p:cNvSpPr/>
          <p:nvPr/>
        </p:nvSpPr>
        <p:spPr>
          <a:xfrm>
            <a:off x="720432" y="2777108"/>
            <a:ext cx="1907352" cy="16823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#!/bin/bash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INTERVAL=$1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while true;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do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ps</a:t>
            </a:r>
            <a:r>
              <a:rPr lang="en-US" altLang="ko-KR" sz="1200" dirty="0">
                <a:solidFill>
                  <a:schemeClr val="bg1"/>
                </a:solidFill>
              </a:rPr>
              <a:t> x;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   sleep $INTERVAL;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483984-501D-6948-9ECB-334A2E8D3FD1}"/>
              </a:ext>
            </a:extLst>
          </p:cNvPr>
          <p:cNvSpPr/>
          <p:nvPr/>
        </p:nvSpPr>
        <p:spPr>
          <a:xfrm>
            <a:off x="720432" y="4594170"/>
            <a:ext cx="7740000" cy="149912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FROM ubuntu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Add </a:t>
            </a:r>
            <a:r>
              <a:rPr lang="en-US" altLang="ko-KR" sz="1200" dirty="0" err="1">
                <a:solidFill>
                  <a:schemeClr val="bg1"/>
                </a:solidFill>
              </a:rPr>
              <a:t>loop.sh</a:t>
            </a:r>
            <a:r>
              <a:rPr lang="en-US" altLang="ko-KR" sz="1200" dirty="0">
                <a:solidFill>
                  <a:schemeClr val="bg1"/>
                </a:solidFill>
              </a:rPr>
              <a:t> /</a:t>
            </a:r>
            <a:r>
              <a:rPr lang="en-US" altLang="ko-KR" sz="1200" dirty="0" err="1">
                <a:solidFill>
                  <a:schemeClr val="bg1"/>
                </a:solidFill>
              </a:rPr>
              <a:t>usr</a:t>
            </a:r>
            <a:r>
              <a:rPr lang="en-US" altLang="ko-KR" sz="1200" dirty="0">
                <a:solidFill>
                  <a:schemeClr val="bg1"/>
                </a:solidFill>
              </a:rPr>
              <a:t>/local/bin/</a:t>
            </a:r>
            <a:r>
              <a:rPr lang="en-US" altLang="ko-KR" sz="1200" dirty="0" err="1">
                <a:solidFill>
                  <a:schemeClr val="bg1"/>
                </a:solidFill>
              </a:rPr>
              <a:t>loop.sh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RUN </a:t>
            </a:r>
            <a:r>
              <a:rPr lang="en-US" altLang="ko-KR" sz="1200" dirty="0" err="1">
                <a:solidFill>
                  <a:schemeClr val="bg1"/>
                </a:solidFill>
              </a:rPr>
              <a:t>chmod</a:t>
            </a:r>
            <a:r>
              <a:rPr lang="en-US" altLang="ko-KR" sz="1200" dirty="0">
                <a:solidFill>
                  <a:schemeClr val="bg1"/>
                </a:solidFill>
              </a:rPr>
              <a:t> 700 /</a:t>
            </a:r>
            <a:r>
              <a:rPr lang="en-US" altLang="ko-KR" sz="1200" dirty="0" err="1">
                <a:solidFill>
                  <a:schemeClr val="bg1"/>
                </a:solidFill>
              </a:rPr>
              <a:t>usr</a:t>
            </a:r>
            <a:r>
              <a:rPr lang="en-US" altLang="ko-KR" sz="1200" dirty="0">
                <a:solidFill>
                  <a:schemeClr val="bg1"/>
                </a:solidFill>
              </a:rPr>
              <a:t>/local/bin/</a:t>
            </a:r>
            <a:r>
              <a:rPr lang="en-US" altLang="ko-KR" sz="1200" dirty="0" err="1">
                <a:solidFill>
                  <a:schemeClr val="bg1"/>
                </a:solidFill>
              </a:rPr>
              <a:t>loop.sh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ENTRYPOINT ["/</a:t>
            </a:r>
            <a:r>
              <a:rPr lang="en-US" altLang="ko-KR" sz="1200" dirty="0" err="1">
                <a:solidFill>
                  <a:schemeClr val="bg1"/>
                </a:solidFill>
              </a:rPr>
              <a:t>usr</a:t>
            </a:r>
            <a:r>
              <a:rPr lang="en-US" altLang="ko-KR" sz="1200" dirty="0">
                <a:solidFill>
                  <a:schemeClr val="bg1"/>
                </a:solidFill>
              </a:rPr>
              <a:t>/local/bin/</a:t>
            </a:r>
            <a:r>
              <a:rPr lang="en-US" altLang="ko-KR" sz="1200" dirty="0" err="1">
                <a:solidFill>
                  <a:schemeClr val="bg1"/>
                </a:solidFill>
              </a:rPr>
              <a:t>loop.sh</a:t>
            </a:r>
            <a:r>
              <a:rPr lang="en-US" altLang="ko-KR" sz="1200" dirty="0">
                <a:solidFill>
                  <a:schemeClr val="bg1"/>
                </a:solidFill>
              </a:rPr>
              <a:t>"] 		# exec format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CMD ["1"]</a:t>
            </a:r>
            <a:br>
              <a:rPr lang="en-US" altLang="ko-KR" sz="1200" dirty="0">
                <a:solidFill>
                  <a:schemeClr val="bg1"/>
                </a:solidFill>
              </a:rPr>
            </a:b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F8698-D716-1A40-BB9D-5C270DDCD9C5}"/>
              </a:ext>
            </a:extLst>
          </p:cNvPr>
          <p:cNvSpPr txBox="1"/>
          <p:nvPr/>
        </p:nvSpPr>
        <p:spPr>
          <a:xfrm>
            <a:off x="-36512" y="6228000"/>
            <a:ext cx="4104456" cy="2253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kumimoji="1"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docs.docker.com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/engine/reference/builder/</a:t>
            </a:r>
          </a:p>
          <a:p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B52456-4730-9042-962B-355209192E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780928"/>
            <a:ext cx="5544616" cy="723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74BE73-7D91-2D45-B3FE-F46A880534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33056"/>
            <a:ext cx="5544616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 err="1">
                <a:ln w="1905"/>
                <a:latin typeface="맑은 고딕" pitchFamily="50" charset="-127"/>
                <a:ea typeface="맑은 고딕" pitchFamily="50" charset="-127"/>
              </a:rPr>
              <a:t>Dockerfile</a:t>
            </a: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배포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 err="1"/>
              <a:t>Dockerfile</a:t>
            </a: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작성과 배포</a:t>
            </a:r>
            <a:endParaRPr kumimoji="1" lang="en-US" altLang="ko-KR" sz="2000" b="1" dirty="0"/>
          </a:p>
        </p:txBody>
      </p:sp>
      <p:pic>
        <p:nvPicPr>
          <p:cNvPr id="3" name="온라인 미디어 2" descr="Screen Recording 2019-11-18 at 4.37.41 PM.mp4">
            <a:hlinkClick r:id="" action="ppaction://media"/>
            <a:extLst>
              <a:ext uri="{FF2B5EF4-FFF2-40B4-BE49-F238E27FC236}">
                <a16:creationId xmlns:a16="http://schemas.microsoft.com/office/drawing/2014/main" id="{14F11F29-ADFA-3B43-814E-96430410C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000" y="1440000"/>
            <a:ext cx="7740000" cy="47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1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88DD5F-8353-944E-99B2-D6B04A9C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32"/>
            <a:ext cx="9144000" cy="6336703"/>
          </a:xfrm>
          <a:prstGeom prst="rect">
            <a:avLst/>
          </a:prstGeom>
        </p:spPr>
      </p:pic>
      <p:sp>
        <p:nvSpPr>
          <p:cNvPr id="10" name="Text Box 15">
            <a:extLst>
              <a:ext uri="{FF2B5EF4-FFF2-40B4-BE49-F238E27FC236}">
                <a16:creationId xmlns:a16="http://schemas.microsoft.com/office/drawing/2014/main" id="{E6E3645E-AB6C-1D43-B8F7-72529047F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26" y="933606"/>
            <a:ext cx="8112521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6F2F7-1B5E-FC4A-914E-BD3DF6A05678}"/>
              </a:ext>
            </a:extLst>
          </p:cNvPr>
          <p:cNvSpPr txBox="1"/>
          <p:nvPr/>
        </p:nvSpPr>
        <p:spPr>
          <a:xfrm>
            <a:off x="-36512" y="6227999"/>
            <a:ext cx="2304256" cy="2253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800" dirty="0">
                <a:solidFill>
                  <a:schemeClr val="bg1">
                    <a:lumMod val="95000"/>
                  </a:schemeClr>
                </a:solidFill>
              </a:rPr>
              <a:t>출처 </a:t>
            </a:r>
            <a:r>
              <a:rPr kumimoji="1" lang="en-US" altLang="ko-KR" sz="800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kumimoji="1" lang="ko-KR" altLang="en-US" sz="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1" lang="en-US" altLang="ko-KR" sz="800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kumimoji="1" lang="en-US" altLang="ko-KR" sz="800" dirty="0" err="1">
                <a:solidFill>
                  <a:schemeClr val="bg1">
                    <a:lumMod val="95000"/>
                  </a:schemeClr>
                </a:solidFill>
              </a:rPr>
              <a:t>flipboard.com</a:t>
            </a:r>
            <a:r>
              <a:rPr kumimoji="1" lang="en-US" altLang="ko-KR" sz="800" dirty="0">
                <a:solidFill>
                  <a:schemeClr val="bg1">
                    <a:lumMod val="95000"/>
                  </a:schemeClr>
                </a:solidFill>
              </a:rPr>
              <a:t>/topic/container</a:t>
            </a:r>
            <a:endParaRPr kumimoji="1" lang="ko-KR" alt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4257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3F2A676-E2E8-474E-823A-D721B0DC7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197694"/>
            <a:ext cx="8229601" cy="4895602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Hypervisor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의 차이점 이해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설치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기본 명령어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Image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Network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볼륨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 err="1">
                <a:solidFill>
                  <a:schemeClr val="bg1">
                    <a:lumMod val="85000"/>
                  </a:schemeClr>
                </a:solidFill>
              </a:rPr>
              <a:t>Dockerfile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작성과 배포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b="1" dirty="0"/>
              <a:t>Docker Compose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Microservice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Kubernetes</a:t>
            </a:r>
            <a:endParaRPr kumimoji="1"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kumimoji="1"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21E2-5043-6447-BE10-6836E47B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724128" y="4221088"/>
            <a:ext cx="1080000" cy="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25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docker-compose</a:t>
            </a: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8.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Compose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29AB81-C9CC-6840-BBA4-9E29C4931A6B}"/>
              </a:ext>
            </a:extLst>
          </p:cNvPr>
          <p:cNvSpPr/>
          <p:nvPr/>
        </p:nvSpPr>
        <p:spPr>
          <a:xfrm>
            <a:off x="720000" y="1440000"/>
            <a:ext cx="7740000" cy="54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/>
              <a:t> docker compose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사용하면 컨테이너 실행에 필요한 옵션을 </a:t>
            </a:r>
            <a:r>
              <a:rPr lang="en-US" altLang="ko-KR" sz="1200" dirty="0"/>
              <a:t>docker-</a:t>
            </a:r>
            <a:r>
              <a:rPr lang="en-US" altLang="ko-KR" sz="1200" dirty="0" err="1"/>
              <a:t>compose.yml</a:t>
            </a:r>
            <a:r>
              <a:rPr lang="ko-KR" altLang="en-US" sz="1200" dirty="0"/>
              <a:t>이라는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적어둘 수</a:t>
            </a:r>
            <a:endParaRPr lang="en-US" altLang="ko-KR" sz="1200" dirty="0"/>
          </a:p>
          <a:p>
            <a:r>
              <a:rPr lang="ko-KR" altLang="en-US" sz="1200" dirty="0"/>
              <a:t> 있고 컨테이너 간 실행 순서</a:t>
            </a:r>
            <a:r>
              <a:rPr lang="en-US" altLang="ko-KR" sz="1200" dirty="0"/>
              <a:t>,</a:t>
            </a:r>
            <a:r>
              <a:rPr lang="ko-KR" altLang="en-US" sz="1200" dirty="0"/>
              <a:t> 의존성 관리 가능</a:t>
            </a:r>
            <a:endParaRPr lang="en-US" altLang="ko-KR" sz="1200" dirty="0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CE6E37D6-86E3-3D49-B282-744B43B18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2204864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docker-compose 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설치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93CB1B-A8D4-9B40-83FA-89C23E576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3607573"/>
            <a:ext cx="7740000" cy="25577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AD7504-BCF5-374D-9A6C-BF71D5CA856B}"/>
              </a:ext>
            </a:extLst>
          </p:cNvPr>
          <p:cNvSpPr/>
          <p:nvPr/>
        </p:nvSpPr>
        <p:spPr>
          <a:xfrm>
            <a:off x="720000" y="2744864"/>
            <a:ext cx="7740000" cy="7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/>
              <a:t>$ </a:t>
            </a:r>
            <a:r>
              <a:rPr lang="en-US" altLang="ko-KR" sz="1200" dirty="0" err="1"/>
              <a:t>sudo</a:t>
            </a:r>
            <a:r>
              <a:rPr lang="en-US" altLang="ko-KR" sz="1200" dirty="0"/>
              <a:t> curl -L "https://</a:t>
            </a:r>
            <a:r>
              <a:rPr lang="en-US" altLang="ko-KR" sz="1200" dirty="0" err="1"/>
              <a:t>github.com</a:t>
            </a:r>
            <a:r>
              <a:rPr lang="en-US" altLang="ko-KR" sz="1200" dirty="0"/>
              <a:t>/docker/compose/releases/download/1.24.1/docker-compose-$(</a:t>
            </a:r>
            <a:r>
              <a:rPr lang="en-US" altLang="ko-KR" sz="1200" dirty="0" err="1"/>
              <a:t>uname</a:t>
            </a:r>
            <a:r>
              <a:rPr lang="en-US" altLang="ko-KR" sz="1200" dirty="0"/>
              <a:t> -s)-$(</a:t>
            </a:r>
            <a:r>
              <a:rPr lang="en-US" altLang="ko-KR" sz="1200" dirty="0" err="1"/>
              <a:t>uname</a:t>
            </a:r>
            <a:r>
              <a:rPr lang="en-US" altLang="ko-KR" sz="1200" dirty="0"/>
              <a:t> -m)" -o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/local/bin/docker-compose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$ </a:t>
            </a:r>
            <a:r>
              <a:rPr lang="en-US" altLang="ko-KR" sz="1200" dirty="0" err="1"/>
              <a:t>chmod</a:t>
            </a:r>
            <a:r>
              <a:rPr lang="en-US" altLang="ko-KR" sz="1200" dirty="0"/>
              <a:t> +x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/local/bin/docker-compose</a:t>
            </a:r>
          </a:p>
        </p:txBody>
      </p:sp>
    </p:spTree>
    <p:extLst>
      <p:ext uri="{BB962C8B-B14F-4D97-AF65-F5344CB8AC3E}">
        <p14:creationId xmlns:p14="http://schemas.microsoft.com/office/powerpoint/2010/main" val="2052201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docker-</a:t>
            </a:r>
            <a:r>
              <a:rPr kumimoji="0" lang="en-US" altLang="ko-KR" sz="1400" b="1" kern="0" dirty="0" err="1">
                <a:ln w="1905"/>
                <a:latin typeface="맑은 고딕" pitchFamily="50" charset="-127"/>
                <a:ea typeface="맑은 고딕" pitchFamily="50" charset="-127"/>
              </a:rPr>
              <a:t>compose.yml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작성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8.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Compose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E8460-888D-C645-A939-2C4646ED29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"/>
          <a:stretch/>
        </p:blipFill>
        <p:spPr>
          <a:xfrm>
            <a:off x="1860551" y="1359877"/>
            <a:ext cx="5422595" cy="489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06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docker-compose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명령어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8.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Compose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24C10-AC75-634A-9B57-D323D768D4AA}"/>
              </a:ext>
            </a:extLst>
          </p:cNvPr>
          <p:cNvSpPr/>
          <p:nvPr/>
        </p:nvSpPr>
        <p:spPr>
          <a:xfrm>
            <a:off x="720000" y="1440000"/>
            <a:ext cx="7740000" cy="27392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b="1" dirty="0">
                <a:solidFill>
                  <a:srgbClr val="495057"/>
                </a:solidFill>
                <a:latin typeface="+mj-lt"/>
              </a:rPr>
              <a:t>  up</a:t>
            </a:r>
            <a:endParaRPr lang="en-US" altLang="ko-KR" sz="1200" b="1" dirty="0">
              <a:solidFill>
                <a:srgbClr val="495057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r>
              <a:rPr lang="en-US" altLang="ko-KR" sz="1200" dirty="0">
                <a:solidFill>
                  <a:srgbClr val="343A40"/>
                </a:solidFill>
                <a:latin typeface="+mj-lt"/>
              </a:rPr>
              <a:t>    docker-</a:t>
            </a:r>
            <a:r>
              <a:rPr lang="en-US" altLang="ko-KR" sz="1200" dirty="0" err="1">
                <a:solidFill>
                  <a:srgbClr val="343A40"/>
                </a:solidFill>
                <a:latin typeface="+mj-lt"/>
              </a:rPr>
              <a:t>compose.yml</a:t>
            </a:r>
            <a:r>
              <a:rPr lang="en-US" altLang="ko-KR" sz="1200" dirty="0">
                <a:solidFill>
                  <a:srgbClr val="343A40"/>
                </a:solidFill>
                <a:latin typeface="+mj-lt"/>
              </a:rPr>
              <a:t> </a:t>
            </a:r>
            <a:r>
              <a:rPr lang="ko-KR" altLang="en-US" sz="1200" dirty="0">
                <a:solidFill>
                  <a:srgbClr val="343A40"/>
                </a:solidFill>
                <a:latin typeface="+mj-lt"/>
              </a:rPr>
              <a:t>파일의 내용에 따라 이미지를 빌드하고 서비스를 실행</a:t>
            </a:r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ko-KR" altLang="en-US" sz="1200" dirty="0">
                <a:latin typeface="+mj-lt"/>
              </a:rPr>
              <a:t>서비스를 띄울 네트워크 설정</a:t>
            </a:r>
          </a:p>
          <a:p>
            <a:pPr marL="685800" lvl="1" indent="-228600">
              <a:buFont typeface="+mj-lt"/>
              <a:buAutoNum type="arabicPeriod"/>
            </a:pPr>
            <a:r>
              <a:rPr lang="ko-KR" altLang="en-US" sz="1200" dirty="0">
                <a:latin typeface="+mj-lt"/>
              </a:rPr>
              <a:t>필요한 볼륨 생성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혹은 이미 존재하는 볼륨과 연결</a:t>
            </a:r>
            <a:r>
              <a:rPr lang="en-US" altLang="ko-KR" sz="1200" dirty="0">
                <a:latin typeface="+mj-lt"/>
              </a:rPr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ko-KR" altLang="en-US" sz="1200" dirty="0">
                <a:latin typeface="+mj-lt"/>
              </a:rPr>
              <a:t>필요한 이미지 풀</a:t>
            </a:r>
            <a:r>
              <a:rPr lang="en-US" altLang="ko-KR" sz="1200" dirty="0">
                <a:latin typeface="+mj-lt"/>
              </a:rPr>
              <a:t>(pull)</a:t>
            </a:r>
          </a:p>
          <a:p>
            <a:pPr marL="685800" lvl="1" indent="-228600">
              <a:buFont typeface="+mj-lt"/>
              <a:buAutoNum type="arabicPeriod"/>
            </a:pPr>
            <a:r>
              <a:rPr lang="ko-KR" altLang="en-US" sz="1200" dirty="0">
                <a:latin typeface="+mj-lt"/>
              </a:rPr>
              <a:t>필요한 이미지 빌드</a:t>
            </a:r>
            <a:r>
              <a:rPr lang="en-US" altLang="ko-KR" sz="1200" dirty="0">
                <a:latin typeface="+mj-lt"/>
              </a:rPr>
              <a:t>(build)</a:t>
            </a:r>
          </a:p>
          <a:p>
            <a:pPr marL="685800" lvl="1" indent="-228600">
              <a:buFont typeface="+mj-lt"/>
              <a:buAutoNum type="arabicPeriod"/>
            </a:pPr>
            <a:r>
              <a:rPr lang="ko-KR" altLang="en-US" sz="1200" dirty="0">
                <a:latin typeface="+mj-lt"/>
              </a:rPr>
              <a:t>서비스 의존성에 따라 서비스 실행</a:t>
            </a:r>
            <a:endParaRPr lang="en-US" altLang="ko-KR" sz="1200" dirty="0">
              <a:latin typeface="+mj-lt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option</a:t>
            </a:r>
          </a:p>
          <a:p>
            <a:pPr lvl="1"/>
            <a:r>
              <a:rPr lang="en-US" altLang="ko-KR" sz="1200" dirty="0">
                <a:latin typeface="+mj-lt"/>
              </a:rPr>
              <a:t>-d : </a:t>
            </a:r>
            <a:r>
              <a:rPr lang="ko-KR" altLang="en-US" sz="1200" dirty="0">
                <a:latin typeface="+mj-lt"/>
              </a:rPr>
              <a:t>서비스 실행 후 콘솔로 빠져나옴</a:t>
            </a:r>
            <a:r>
              <a:rPr lang="en-US" altLang="ko-KR" sz="1200" dirty="0">
                <a:latin typeface="+mj-lt"/>
              </a:rPr>
              <a:t> (docker run</a:t>
            </a:r>
            <a:r>
              <a:rPr lang="ko-KR" altLang="en-US" sz="1200" dirty="0">
                <a:latin typeface="+mj-lt"/>
              </a:rPr>
              <a:t>에서의 </a:t>
            </a:r>
            <a:r>
              <a:rPr lang="en-US" altLang="ko-KR" sz="1200" dirty="0">
                <a:latin typeface="+mj-lt"/>
              </a:rPr>
              <a:t>-d</a:t>
            </a:r>
            <a:r>
              <a:rPr lang="ko-KR" altLang="en-US" sz="1200" dirty="0">
                <a:latin typeface="+mj-lt"/>
              </a:rPr>
              <a:t>와 동일</a:t>
            </a:r>
            <a:r>
              <a:rPr lang="en-US" altLang="ko-KR" sz="1200" dirty="0">
                <a:latin typeface="+mj-lt"/>
              </a:rPr>
              <a:t>)</a:t>
            </a:r>
          </a:p>
          <a:p>
            <a:pPr lvl="1"/>
            <a:r>
              <a:rPr lang="en-US" altLang="ko-KR" sz="1200" dirty="0">
                <a:latin typeface="+mj-lt"/>
              </a:rPr>
              <a:t>--force-recreate : </a:t>
            </a:r>
            <a:r>
              <a:rPr lang="ko-KR" altLang="en-US" sz="1200" dirty="0">
                <a:latin typeface="+mj-lt"/>
              </a:rPr>
              <a:t>컨테이너를 지우고 새로 생성</a:t>
            </a:r>
            <a:endParaRPr lang="en-US" altLang="ko-KR" sz="1200" dirty="0">
              <a:latin typeface="+mj-lt"/>
            </a:endParaRPr>
          </a:p>
          <a:p>
            <a:pPr lvl="1"/>
            <a:r>
              <a:rPr lang="en-US" altLang="ko-KR" sz="1200" dirty="0">
                <a:latin typeface="+mj-lt"/>
              </a:rPr>
              <a:t>--build : </a:t>
            </a:r>
            <a:r>
              <a:rPr lang="ko-KR" altLang="en-US" sz="1200" dirty="0">
                <a:latin typeface="+mj-lt"/>
              </a:rPr>
              <a:t>서비스 시작 전 이미지를 새로 생성</a:t>
            </a:r>
            <a:endParaRPr lang="en-US" altLang="ko-KR" sz="1200" dirty="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95156B-1309-2D4D-91D6-D1219F07666C}"/>
              </a:ext>
            </a:extLst>
          </p:cNvPr>
          <p:cNvSpPr/>
          <p:nvPr/>
        </p:nvSpPr>
        <p:spPr>
          <a:xfrm>
            <a:off x="720000" y="4365104"/>
            <a:ext cx="7740000" cy="1872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b="1" dirty="0">
                <a:solidFill>
                  <a:srgbClr val="495057"/>
                </a:solidFill>
                <a:latin typeface="+mj-lt"/>
              </a:rPr>
              <a:t>  </a:t>
            </a:r>
            <a:r>
              <a:rPr lang="en-US" altLang="ko-KR" sz="1400" b="1" dirty="0" err="1">
                <a:solidFill>
                  <a:srgbClr val="495057"/>
                </a:solidFill>
                <a:latin typeface="+mj-lt"/>
              </a:rPr>
              <a:t>ps</a:t>
            </a:r>
            <a:endParaRPr lang="en-US" altLang="ko-KR" sz="1400" b="1" dirty="0">
              <a:solidFill>
                <a:srgbClr val="495057"/>
              </a:solidFill>
              <a:latin typeface="+mj-lt"/>
            </a:endParaRPr>
          </a:p>
          <a:p>
            <a:endParaRPr lang="en-US" altLang="ko-KR" sz="1400" b="1" dirty="0">
              <a:solidFill>
                <a:srgbClr val="495057"/>
              </a:solidFill>
              <a:latin typeface="+mj-lt"/>
            </a:endParaRPr>
          </a:p>
          <a:p>
            <a:r>
              <a:rPr lang="en-US" altLang="ko-KR" sz="1400" b="1" dirty="0">
                <a:solidFill>
                  <a:srgbClr val="495057"/>
                </a:solidFill>
                <a:latin typeface="+mj-lt"/>
              </a:rPr>
              <a:t>    </a:t>
            </a:r>
            <a:r>
              <a:rPr lang="ko-KR" altLang="en-US" sz="1200" dirty="0">
                <a:solidFill>
                  <a:srgbClr val="495057"/>
                </a:solidFill>
                <a:latin typeface="+mj-lt"/>
              </a:rPr>
              <a:t>현재 환경에서 실행 중인 각 서비스의 상태를 출력</a:t>
            </a:r>
            <a:endParaRPr lang="en-US" altLang="ko-KR" sz="1200" dirty="0">
              <a:solidFill>
                <a:srgbClr val="495057"/>
              </a:solidFill>
              <a:latin typeface="+mj-lt"/>
            </a:endParaRPr>
          </a:p>
          <a:p>
            <a:endParaRPr lang="en-US" altLang="ko-KR" sz="1200" dirty="0">
              <a:solidFill>
                <a:srgbClr val="495057"/>
              </a:solidFill>
              <a:latin typeface="+mj-lt"/>
            </a:endParaRPr>
          </a:p>
          <a:p>
            <a:endParaRPr lang="en-US" altLang="ko-KR" sz="1200" dirty="0">
              <a:solidFill>
                <a:srgbClr val="495057"/>
              </a:solidFill>
              <a:latin typeface="+mj-lt"/>
            </a:endParaRPr>
          </a:p>
          <a:p>
            <a:pPr lvl="1"/>
            <a:endParaRPr lang="en-US" altLang="ko-KR" sz="1200" dirty="0">
              <a:solidFill>
                <a:srgbClr val="495057"/>
              </a:solidFill>
              <a:latin typeface="+mj-lt"/>
            </a:endParaRPr>
          </a:p>
          <a:p>
            <a:r>
              <a:rPr lang="en-US" altLang="ko-KR" sz="1200" dirty="0">
                <a:solidFill>
                  <a:srgbClr val="495057"/>
                </a:solidFill>
                <a:latin typeface="+mj-lt"/>
              </a:rPr>
              <a:t>	</a:t>
            </a:r>
          </a:p>
          <a:p>
            <a:endParaRPr lang="en-US" altLang="ko-KR" sz="1200" dirty="0">
              <a:solidFill>
                <a:srgbClr val="495057"/>
              </a:solidFill>
              <a:latin typeface="+mj-lt"/>
            </a:endParaRPr>
          </a:p>
          <a:p>
            <a:endParaRPr lang="en-US" altLang="ko-KR" sz="1200" dirty="0"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FDD080-D9E4-E24F-AF6E-C27A5711D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43" y="5157192"/>
            <a:ext cx="6723314" cy="9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07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docker-compose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명령어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8.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Compose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24C10-AC75-634A-9B57-D323D768D4AA}"/>
              </a:ext>
            </a:extLst>
          </p:cNvPr>
          <p:cNvSpPr/>
          <p:nvPr/>
        </p:nvSpPr>
        <p:spPr>
          <a:xfrm>
            <a:off x="720000" y="1440000"/>
            <a:ext cx="7740000" cy="23360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b="1" dirty="0">
                <a:solidFill>
                  <a:srgbClr val="495057"/>
                </a:solidFill>
                <a:latin typeface="+mj-lt"/>
              </a:rPr>
              <a:t>  stop, start</a:t>
            </a:r>
            <a:endParaRPr lang="en-US" altLang="ko-KR" sz="1200" b="1" dirty="0">
              <a:solidFill>
                <a:srgbClr val="495057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r>
              <a:rPr lang="en-US" altLang="ko-KR" sz="1200" dirty="0">
                <a:solidFill>
                  <a:srgbClr val="343A40"/>
                </a:solidFill>
                <a:latin typeface="+mj-lt"/>
              </a:rPr>
              <a:t>    </a:t>
            </a:r>
            <a:r>
              <a:rPr lang="ko-KR" altLang="en-US" sz="1200" dirty="0">
                <a:solidFill>
                  <a:srgbClr val="343A40"/>
                </a:solidFill>
                <a:latin typeface="+mj-lt"/>
              </a:rPr>
              <a:t>서비스를 멈추거나</a:t>
            </a:r>
            <a:r>
              <a:rPr lang="en-US" altLang="ko-KR" sz="1200" dirty="0">
                <a:solidFill>
                  <a:srgbClr val="343A40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rgbClr val="343A40"/>
                </a:solidFill>
                <a:latin typeface="+mj-lt"/>
              </a:rPr>
              <a:t>멈춰 있는 서비스를 시작</a:t>
            </a:r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pPr lvl="1"/>
            <a:endParaRPr lang="en-US" altLang="ko-KR" sz="1200" dirty="0">
              <a:latin typeface="+mj-lt"/>
            </a:endParaRPr>
          </a:p>
          <a:p>
            <a:pPr lvl="1"/>
            <a:endParaRPr lang="en-US" altLang="ko-KR" sz="1200" dirty="0">
              <a:latin typeface="+mj-lt"/>
            </a:endParaRPr>
          </a:p>
          <a:p>
            <a:pPr lvl="1"/>
            <a:endParaRPr lang="en-US" altLang="ko-KR" sz="1200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F82CBB-C302-A540-AF58-6904D1A16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12" y="2204864"/>
            <a:ext cx="6298375" cy="14008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1B3432-B7BB-A547-A910-687AFF153646}"/>
              </a:ext>
            </a:extLst>
          </p:cNvPr>
          <p:cNvSpPr/>
          <p:nvPr/>
        </p:nvSpPr>
        <p:spPr>
          <a:xfrm>
            <a:off x="720000" y="4010868"/>
            <a:ext cx="7740000" cy="20824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b="1" dirty="0">
                <a:solidFill>
                  <a:srgbClr val="495057"/>
                </a:solidFill>
                <a:latin typeface="+mj-lt"/>
              </a:rPr>
              <a:t>  down</a:t>
            </a:r>
            <a:endParaRPr lang="en-US" altLang="ko-KR" sz="1200" b="1" dirty="0">
              <a:solidFill>
                <a:srgbClr val="495057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r>
              <a:rPr lang="en-US" altLang="ko-KR" sz="1200" dirty="0">
                <a:solidFill>
                  <a:srgbClr val="343A40"/>
                </a:solidFill>
                <a:latin typeface="+mj-lt"/>
              </a:rPr>
              <a:t>    </a:t>
            </a:r>
            <a:r>
              <a:rPr lang="ko-KR" altLang="en-US" sz="1200" dirty="0">
                <a:solidFill>
                  <a:srgbClr val="343A40"/>
                </a:solidFill>
                <a:latin typeface="+mj-lt"/>
              </a:rPr>
              <a:t>서비스를 정지</a:t>
            </a:r>
            <a:r>
              <a:rPr lang="en-US" altLang="ko-KR" sz="1200" dirty="0">
                <a:solidFill>
                  <a:srgbClr val="343A40"/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rgbClr val="343A40"/>
                </a:solidFill>
                <a:latin typeface="+mj-lt"/>
              </a:rPr>
              <a:t>컨테이너와 네트워크를 삭제하며</a:t>
            </a:r>
            <a:r>
              <a:rPr lang="en-US" altLang="ko-KR" sz="1200" dirty="0">
                <a:solidFill>
                  <a:srgbClr val="343A40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rgbClr val="343A40"/>
                </a:solidFill>
                <a:latin typeface="+mj-lt"/>
              </a:rPr>
              <a:t>옵션에 따라 볼륨도 삭제</a:t>
            </a:r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pPr lvl="1"/>
            <a:endParaRPr lang="en-US" altLang="ko-KR" sz="1200" dirty="0">
              <a:latin typeface="+mj-lt"/>
            </a:endParaRPr>
          </a:p>
          <a:p>
            <a:pPr lvl="1"/>
            <a:endParaRPr lang="en-US" altLang="ko-KR" sz="1200" dirty="0">
              <a:latin typeface="+mj-lt"/>
            </a:endParaRPr>
          </a:p>
          <a:p>
            <a:pPr lvl="1"/>
            <a:endParaRPr lang="en-US" altLang="ko-KR" sz="1200" dirty="0"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C7028B-D011-1444-AC38-229539933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12" y="4801927"/>
            <a:ext cx="6300000" cy="10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4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docker-compose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명령어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8.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Compose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524C10-AC75-634A-9B57-D323D768D4AA}"/>
              </a:ext>
            </a:extLst>
          </p:cNvPr>
          <p:cNvSpPr/>
          <p:nvPr/>
        </p:nvSpPr>
        <p:spPr>
          <a:xfrm>
            <a:off x="720000" y="1440000"/>
            <a:ext cx="7740000" cy="31411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400" b="1" dirty="0">
                <a:solidFill>
                  <a:srgbClr val="495057"/>
                </a:solidFill>
                <a:latin typeface="+mj-lt"/>
              </a:rPr>
              <a:t>  </a:t>
            </a:r>
          </a:p>
          <a:p>
            <a:r>
              <a:rPr lang="en-US" altLang="ko-KR" sz="1400" b="1" dirty="0">
                <a:solidFill>
                  <a:srgbClr val="495057"/>
                </a:solidFill>
                <a:latin typeface="+mj-lt"/>
              </a:rPr>
              <a:t>  logs</a:t>
            </a:r>
            <a:endParaRPr lang="en-US" altLang="ko-KR" sz="1200" b="1" dirty="0">
              <a:solidFill>
                <a:srgbClr val="495057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r>
              <a:rPr lang="en-US" altLang="ko-KR" sz="1200" dirty="0">
                <a:solidFill>
                  <a:srgbClr val="343A40"/>
                </a:solidFill>
                <a:latin typeface="+mj-lt"/>
              </a:rPr>
              <a:t>    </a:t>
            </a:r>
            <a:r>
              <a:rPr lang="ko-KR" altLang="en-US" sz="1200" dirty="0">
                <a:solidFill>
                  <a:srgbClr val="343A40"/>
                </a:solidFill>
                <a:latin typeface="+mj-lt"/>
              </a:rPr>
              <a:t>서비스 로그 확인</a:t>
            </a:r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r>
              <a:rPr lang="en-US" altLang="ko-KR" sz="1200" dirty="0"/>
              <a:t>    option</a:t>
            </a:r>
          </a:p>
          <a:p>
            <a:pPr lvl="1"/>
            <a:r>
              <a:rPr lang="en-US" altLang="ko-KR" sz="1200" dirty="0"/>
              <a:t>-f : </a:t>
            </a:r>
            <a:r>
              <a:rPr lang="ko-KR" altLang="en-US" sz="1200" dirty="0"/>
              <a:t>실시간 로그 확인</a:t>
            </a:r>
            <a:endParaRPr lang="en-US" altLang="ko-KR" sz="1200" dirty="0"/>
          </a:p>
          <a:p>
            <a:pPr lvl="1"/>
            <a:r>
              <a:rPr lang="en-US" altLang="ko-KR" sz="1200" dirty="0"/>
              <a:t>--tail="all" : </a:t>
            </a:r>
            <a:r>
              <a:rPr lang="ko-KR" altLang="en-US" sz="1200" dirty="0"/>
              <a:t>지정한 행만큼 출력</a:t>
            </a:r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endParaRPr lang="en-US" altLang="ko-KR" sz="1200" dirty="0">
              <a:solidFill>
                <a:srgbClr val="343A40"/>
              </a:solidFill>
              <a:latin typeface="+mj-lt"/>
            </a:endParaRPr>
          </a:p>
          <a:p>
            <a:pPr lvl="1"/>
            <a:endParaRPr lang="en-US" altLang="ko-KR" sz="1200" dirty="0">
              <a:latin typeface="+mj-lt"/>
            </a:endParaRPr>
          </a:p>
          <a:p>
            <a:pPr lvl="1"/>
            <a:endParaRPr lang="en-US" altLang="ko-KR" sz="1200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51FD6E-EB7F-904C-9CD8-D2FFCF14A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3212976"/>
            <a:ext cx="6300000" cy="9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394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docker-</a:t>
            </a:r>
            <a:r>
              <a:rPr kumimoji="0" lang="en-US" altLang="ko-KR" sz="1400" b="1" kern="0" dirty="0" err="1">
                <a:ln w="1905"/>
                <a:latin typeface="맑은 고딕" pitchFamily="50" charset="-127"/>
                <a:ea typeface="맑은 고딕" pitchFamily="50" charset="-127"/>
              </a:rPr>
              <a:t>compose.yml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실행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8.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Compose</a:t>
            </a:r>
          </a:p>
        </p:txBody>
      </p:sp>
      <p:pic>
        <p:nvPicPr>
          <p:cNvPr id="2" name="온라인 미디어 1" descr="Screen Recording 2019-11-18 at 6.07.36 PM.mp4">
            <a:hlinkClick r:id="" action="ppaction://media"/>
            <a:extLst>
              <a:ext uri="{FF2B5EF4-FFF2-40B4-BE49-F238E27FC236}">
                <a16:creationId xmlns:a16="http://schemas.microsoft.com/office/drawing/2014/main" id="{81E15A2B-2036-F747-922B-1E240C8C5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000" y="1440000"/>
            <a:ext cx="7740000" cy="47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9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3F2A676-E2E8-474E-823A-D721B0DC7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197694"/>
            <a:ext cx="8229601" cy="4895602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Hypervisor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의 차이점 이해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설치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기본 명령어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Image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Network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볼륨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 err="1">
                <a:solidFill>
                  <a:schemeClr val="bg1">
                    <a:lumMod val="85000"/>
                  </a:schemeClr>
                </a:solidFill>
              </a:rPr>
              <a:t>Dockerfile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작성과 배포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Compose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b="1" dirty="0"/>
              <a:t>Microservice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Kubernetes</a:t>
            </a:r>
            <a:endParaRPr kumimoji="1"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kumimoji="1"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21E2-5043-6447-BE10-6836E47B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724128" y="4653136"/>
            <a:ext cx="1080000" cy="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980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827584" y="1052736"/>
            <a:ext cx="7354439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Micro</a:t>
            </a:r>
            <a:r>
              <a:rPr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s</a:t>
            </a:r>
            <a:r>
              <a:rPr kumimoji="0"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rvice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Microservice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en-US" altLang="ko-KR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A8C379-60A6-3D40-B062-EBFC1C7C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84" y="1819590"/>
            <a:ext cx="2400300" cy="3352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7608C2-203C-A740-A4D0-DCC5F2A19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708" y="2886390"/>
            <a:ext cx="4457700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F7F53-4143-4A4F-BEEE-73C8678E881B}"/>
              </a:ext>
            </a:extLst>
          </p:cNvPr>
          <p:cNvSpPr txBox="1"/>
          <p:nvPr/>
        </p:nvSpPr>
        <p:spPr>
          <a:xfrm>
            <a:off x="1309736" y="5275975"/>
            <a:ext cx="1824200" cy="313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ko-KR" sz="1200" dirty="0"/>
              <a:t>[ </a:t>
            </a:r>
            <a:r>
              <a:rPr kumimoji="1" lang="ko-KR" altLang="en-US" sz="1200" dirty="0" err="1"/>
              <a:t>모놀리틱</a:t>
            </a:r>
            <a:r>
              <a:rPr kumimoji="1" lang="ko-KR" altLang="en-US" sz="1200" dirty="0"/>
              <a:t> 아키텍처</a:t>
            </a:r>
            <a:r>
              <a:rPr kumimoji="1" lang="en-US" altLang="ko-KR" sz="1200" dirty="0"/>
              <a:t> ]</a:t>
            </a:r>
            <a:endParaRPr kumimoji="1"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BB18D0-CC74-634A-AECA-1B63E7692990}"/>
              </a:ext>
            </a:extLst>
          </p:cNvPr>
          <p:cNvSpPr txBox="1"/>
          <p:nvPr/>
        </p:nvSpPr>
        <p:spPr>
          <a:xfrm>
            <a:off x="4962114" y="5275974"/>
            <a:ext cx="2207282" cy="313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ko-KR" sz="1200" dirty="0"/>
              <a:t>[ </a:t>
            </a:r>
            <a:r>
              <a:rPr kumimoji="1" lang="ko-KR" altLang="en-US" sz="1200" dirty="0"/>
              <a:t>마이크로서비스 아키텍처</a:t>
            </a:r>
            <a:r>
              <a:rPr kumimoji="1" lang="en-US" altLang="ko-KR" sz="1200" dirty="0"/>
              <a:t> ]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488F5-A9A0-F042-AAB0-B2A3D922BD35}"/>
              </a:ext>
            </a:extLst>
          </p:cNvPr>
          <p:cNvSpPr txBox="1"/>
          <p:nvPr/>
        </p:nvSpPr>
        <p:spPr>
          <a:xfrm>
            <a:off x="-36512" y="6227998"/>
            <a:ext cx="4608512" cy="225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kumimoji="1"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bcho.tistory.com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/1289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263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827584" y="1052736"/>
            <a:ext cx="7354439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DevOps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488F5-A9A0-F042-AAB0-B2A3D922BD35}"/>
              </a:ext>
            </a:extLst>
          </p:cNvPr>
          <p:cNvSpPr txBox="1"/>
          <p:nvPr/>
        </p:nvSpPr>
        <p:spPr>
          <a:xfrm>
            <a:off x="-36512" y="6227998"/>
            <a:ext cx="4608512" cy="225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kumimoji="1"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bcho.tistory.com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/1289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123E2E0E-5F44-DB41-9109-CAC1E7E66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Microservice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3D3461-6FF8-1845-9268-EC8AD1B34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1738104"/>
            <a:ext cx="6264696" cy="42116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B128F7-8E35-3E47-83DF-503B9A1E6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46" y="1722397"/>
            <a:ext cx="7142708" cy="42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4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5">
            <a:extLst>
              <a:ext uri="{FF2B5EF4-FFF2-40B4-BE49-F238E27FC236}">
                <a16:creationId xmlns:a16="http://schemas.microsoft.com/office/drawing/2014/main" id="{E6E3645E-AB6C-1D43-B8F7-72529047F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26" y="933606"/>
            <a:ext cx="8112521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Docker </a:t>
            </a: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사용 현황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6F2F7-1B5E-FC4A-914E-BD3DF6A05678}"/>
              </a:ext>
            </a:extLst>
          </p:cNvPr>
          <p:cNvSpPr txBox="1"/>
          <p:nvPr/>
        </p:nvSpPr>
        <p:spPr>
          <a:xfrm>
            <a:off x="-36512" y="6227998"/>
            <a:ext cx="4608512" cy="225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Evolution of the Modern Software Supply Chain - The Docker Survey, 2016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D133479D-61BB-4C4F-9969-7D6E3E0BB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8"/>
            <a:ext cx="5242104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Hypervisor</a:t>
            </a:r>
            <a:r>
              <a:rPr kumimoji="1" lang="ko-KR" altLang="en-US" sz="2000" b="1" dirty="0"/>
              <a:t>와 </a:t>
            </a:r>
            <a:r>
              <a:rPr kumimoji="1" lang="en-US" altLang="ko-KR" sz="2000" b="1" dirty="0"/>
              <a:t>Docker</a:t>
            </a:r>
            <a:r>
              <a:rPr kumimoji="1" lang="ko-KR" altLang="en-US" sz="2000" b="1" dirty="0"/>
              <a:t>의 차이점 이해</a:t>
            </a:r>
            <a:endParaRPr kumimoji="1" lang="en-US" altLang="ko-KR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06C145-27FD-6941-852A-20307EB47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0" y="1772816"/>
            <a:ext cx="7920000" cy="36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30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827584" y="1052736"/>
            <a:ext cx="7354439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Container Orchestration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B36342-F7F0-9942-8CED-7008DB39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1797185"/>
            <a:ext cx="6660232" cy="4149348"/>
          </a:xfrm>
          <a:prstGeom prst="rect">
            <a:avLst/>
          </a:prstGeom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FF819B11-567E-FA4E-8725-61FAF1C28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Microservice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301192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3DABA7F-92AA-0441-8036-E08657D0F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385950"/>
              </p:ext>
            </p:extLst>
          </p:nvPr>
        </p:nvGraphicFramePr>
        <p:xfrm>
          <a:off x="896400" y="1656000"/>
          <a:ext cx="7354440" cy="4536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480">
                  <a:extLst>
                    <a:ext uri="{9D8B030D-6E8A-4147-A177-3AD203B41FA5}">
                      <a16:colId xmlns:a16="http://schemas.microsoft.com/office/drawing/2014/main" val="1673264184"/>
                    </a:ext>
                  </a:extLst>
                </a:gridCol>
                <a:gridCol w="2451480">
                  <a:extLst>
                    <a:ext uri="{9D8B030D-6E8A-4147-A177-3AD203B41FA5}">
                      <a16:colId xmlns:a16="http://schemas.microsoft.com/office/drawing/2014/main" val="3452068600"/>
                    </a:ext>
                  </a:extLst>
                </a:gridCol>
                <a:gridCol w="2451480">
                  <a:extLst>
                    <a:ext uri="{9D8B030D-6E8A-4147-A177-3AD203B41FA5}">
                      <a16:colId xmlns:a16="http://schemas.microsoft.com/office/drawing/2014/main" val="3470634307"/>
                    </a:ext>
                  </a:extLst>
                </a:gridCol>
              </a:tblGrid>
              <a:tr h="407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Kubernetes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Docker Swarm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Apache Mesos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315223"/>
                  </a:ext>
                </a:extLst>
              </a:tr>
              <a:tr h="18002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267723"/>
                  </a:ext>
                </a:extLst>
              </a:tr>
              <a:tr h="2328625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45174"/>
                  </a:ext>
                </a:extLst>
              </a:tr>
            </a:tbl>
          </a:graphicData>
        </a:graphic>
      </p:graphicFrame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827584" y="1052736"/>
            <a:ext cx="7354439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Container Orchestration</a:t>
            </a:r>
            <a:endParaRPr kumimoji="0" lang="en-US" altLang="ko-KR" sz="16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Docker Swarm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5BC06D-0A36-8E47-B546-32A1869D5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69" b="6752"/>
          <a:stretch/>
        </p:blipFill>
        <p:spPr>
          <a:xfrm>
            <a:off x="3606800" y="2204864"/>
            <a:ext cx="1930400" cy="1512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6AB11F-2381-0042-AB13-5E3601E31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49" y="2210444"/>
            <a:ext cx="1653133" cy="1512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2EF061-4123-7241-9CDD-3764586E5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375" y="2204864"/>
            <a:ext cx="1705453" cy="1512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0EBA48-CF76-AC41-869A-7D6B0F854FC9}"/>
              </a:ext>
            </a:extLst>
          </p:cNvPr>
          <p:cNvSpPr txBox="1"/>
          <p:nvPr/>
        </p:nvSpPr>
        <p:spPr>
          <a:xfrm>
            <a:off x="971600" y="3990073"/>
            <a:ext cx="2192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dirty="0"/>
              <a:t>구글에서 개발하였고 가장 기능이 풍부하고 널리 사용되는 오케스트레이션 프레임워크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dirty="0"/>
              <a:t>베어 메탈</a:t>
            </a:r>
            <a:r>
              <a:rPr kumimoji="1" lang="en-US" altLang="ko-KR" sz="1200" dirty="0"/>
              <a:t>, VM</a:t>
            </a:r>
            <a:r>
              <a:rPr kumimoji="1" lang="ko-KR" altLang="en-US" sz="1200" dirty="0"/>
              <a:t>환경</a:t>
            </a:r>
            <a:r>
              <a:rPr kumimoji="1" lang="en-US" altLang="ko-KR" sz="1200" dirty="0"/>
              <a:t>, </a:t>
            </a:r>
            <a:r>
              <a:rPr kumimoji="1" lang="ko-KR" altLang="en-US" sz="1200" dirty="0" err="1"/>
              <a:t>퍼블릿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클라우드</a:t>
            </a:r>
            <a:r>
              <a:rPr kumimoji="1" lang="ko-KR" altLang="en-US" sz="1200" dirty="0"/>
              <a:t> 등의 다양한 환경에서 작동하도록 설계되어 있음</a:t>
            </a:r>
            <a:r>
              <a:rPr kumimoji="1"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200" dirty="0"/>
              <a:t>컨테이너의 롤링 업그레이드 지원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FA0837-7C4B-1243-B54B-6712E10FEB11}"/>
              </a:ext>
            </a:extLst>
          </p:cNvPr>
          <p:cNvSpPr txBox="1"/>
          <p:nvPr/>
        </p:nvSpPr>
        <p:spPr>
          <a:xfrm>
            <a:off x="3423574" y="3990073"/>
            <a:ext cx="2192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200" dirty="0"/>
              <a:t>여러 개의 </a:t>
            </a:r>
            <a:r>
              <a:rPr lang="en-US" altLang="ko-KR" sz="1200" dirty="0"/>
              <a:t>Docker </a:t>
            </a:r>
            <a:r>
              <a:rPr lang="ko-KR" altLang="en-US" sz="1200" dirty="0"/>
              <a:t>호스트를 함께 클러스터링하여 단일 가상 </a:t>
            </a:r>
            <a:r>
              <a:rPr lang="en-US" altLang="ko-KR" sz="1200" dirty="0"/>
              <a:t>Docker </a:t>
            </a:r>
            <a:r>
              <a:rPr lang="ko-KR" altLang="en-US" sz="1200" dirty="0"/>
              <a:t>호스트를 생성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200" dirty="0"/>
              <a:t>호스트 </a:t>
            </a:r>
            <a:r>
              <a:rPr lang="en-US" altLang="ko-KR" sz="1200" dirty="0"/>
              <a:t>OS</a:t>
            </a:r>
            <a:r>
              <a:rPr lang="ko-KR" altLang="en-US" sz="1200" dirty="0"/>
              <a:t>에 </a:t>
            </a:r>
            <a:r>
              <a:rPr lang="en-US" altLang="ko-KR" sz="1200" dirty="0"/>
              <a:t>Agent</a:t>
            </a:r>
            <a:r>
              <a:rPr lang="ko-KR" altLang="en-US" sz="1200" dirty="0"/>
              <a:t>만 설치하면 간단하게 작동하고 설정이 쉬움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200" dirty="0"/>
              <a:t>Docker</a:t>
            </a:r>
            <a:r>
              <a:rPr lang="ko-KR" altLang="en-US" sz="1200" dirty="0"/>
              <a:t>명령어와 </a:t>
            </a:r>
            <a:r>
              <a:rPr lang="en-US" altLang="ko-KR" sz="1200" dirty="0"/>
              <a:t>Compose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그대로 사용가능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87DFF7-E4B5-B64C-87DF-0E309D34777D}"/>
              </a:ext>
            </a:extLst>
          </p:cNvPr>
          <p:cNvSpPr txBox="1"/>
          <p:nvPr/>
        </p:nvSpPr>
        <p:spPr>
          <a:xfrm>
            <a:off x="5878696" y="3990073"/>
            <a:ext cx="21926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200" dirty="0"/>
              <a:t>수만 대의 물리적 시스템으로 확장 할 수 있도록 설계되어 있음</a:t>
            </a:r>
            <a:r>
              <a:rPr lang="en-US" altLang="ko-KR" sz="1200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200" dirty="0"/>
              <a:t>Hadoop, MPI, </a:t>
            </a:r>
            <a:r>
              <a:rPr lang="en-US" altLang="ko-KR" sz="1200" dirty="0" err="1"/>
              <a:t>Hypertable</a:t>
            </a:r>
            <a:r>
              <a:rPr lang="en-US" altLang="ko-KR" sz="1200" dirty="0"/>
              <a:t>, Spark</a:t>
            </a:r>
            <a:r>
              <a:rPr lang="ko-KR" altLang="en-US" sz="1200" dirty="0"/>
              <a:t>같은</a:t>
            </a:r>
            <a:br>
              <a:rPr lang="ko-KR" altLang="en-US" sz="1200" dirty="0"/>
            </a:br>
            <a:r>
              <a:rPr lang="ko-KR" altLang="en-US" sz="1200" dirty="0"/>
              <a:t>응용프로그램을 동적클러스터 환경에서 리소스 공유와 분리를 통해 자원 최적화가 가능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200" dirty="0"/>
              <a:t>Docker </a:t>
            </a:r>
            <a:r>
              <a:rPr lang="ko-KR" altLang="en-US" sz="1200" dirty="0"/>
              <a:t>컨테이너를 적극적으로 지원함</a:t>
            </a:r>
          </a:p>
        </p:txBody>
      </p:sp>
    </p:spTree>
    <p:extLst>
      <p:ext uri="{BB962C8B-B14F-4D97-AF65-F5344CB8AC3E}">
        <p14:creationId xmlns:p14="http://schemas.microsoft.com/office/powerpoint/2010/main" val="13398308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13F2A676-E2E8-474E-823A-D721B0DC71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544" y="1197694"/>
            <a:ext cx="8229601" cy="4895602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Hypervisor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의 차이점 이해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설치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기본 명령어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Image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Network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볼륨 관리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 err="1">
                <a:solidFill>
                  <a:schemeClr val="bg1">
                    <a:lumMod val="85000"/>
                  </a:schemeClr>
                </a:solidFill>
              </a:rPr>
              <a:t>Dockerfile</a:t>
            </a: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ko-KR" altLang="en-US" sz="1600" b="1" dirty="0">
                <a:solidFill>
                  <a:schemeClr val="bg1">
                    <a:lumMod val="85000"/>
                  </a:schemeClr>
                </a:solidFill>
              </a:rPr>
              <a:t>작성과 배포</a:t>
            </a:r>
            <a:endParaRPr kumimoji="1" lang="en-US" altLang="ko-KR" sz="16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Docker Compose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b="1" dirty="0">
                <a:solidFill>
                  <a:schemeClr val="bg1">
                    <a:lumMod val="85000"/>
                  </a:schemeClr>
                </a:solidFill>
              </a:rPr>
              <a:t>Microservice</a:t>
            </a:r>
            <a:endParaRPr kumimoji="1" lang="en-US" altLang="ko-KR" sz="20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000" b="1" dirty="0"/>
              <a:t> Kubernetes</a:t>
            </a:r>
            <a:endParaRPr kumimoji="1" lang="en-US" altLang="ko-KR" sz="2000" dirty="0"/>
          </a:p>
          <a:p>
            <a:endParaRPr kumimoji="1"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21E2-5043-6447-BE10-6836E47B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724128" y="5097848"/>
            <a:ext cx="1080000" cy="5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429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 Object</a:t>
            </a: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79D3B8-C63A-2842-A286-B7FE60332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7"/>
          <a:stretch/>
        </p:blipFill>
        <p:spPr>
          <a:xfrm>
            <a:off x="720000" y="1512000"/>
            <a:ext cx="4696296" cy="24893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A125E0D-2111-8248-A807-EF871176B83F}"/>
              </a:ext>
            </a:extLst>
          </p:cNvPr>
          <p:cNvSpPr/>
          <p:nvPr/>
        </p:nvSpPr>
        <p:spPr>
          <a:xfrm>
            <a:off x="2073629" y="4001307"/>
            <a:ext cx="19278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555D66"/>
                </a:solidFill>
                <a:latin typeface="Open Sans"/>
              </a:rPr>
              <a:t>Kubernetes Object</a:t>
            </a:r>
            <a:endParaRPr lang="ko-KR" altLang="en-US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C83C9B-F6DE-5849-BAB2-85F2B6F0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175" y="3353021"/>
            <a:ext cx="3873500" cy="2857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70A6C4-C412-E648-BD20-FD7F672593C3}"/>
              </a:ext>
            </a:extLst>
          </p:cNvPr>
          <p:cNvSpPr/>
          <p:nvPr/>
        </p:nvSpPr>
        <p:spPr>
          <a:xfrm>
            <a:off x="833546" y="4473994"/>
            <a:ext cx="2480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오브젝트 스펙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(Object Spec)</a:t>
            </a:r>
            <a:endParaRPr lang="en-US" altLang="ko-KR" sz="1400" b="1" i="0" dirty="0">
              <a:solidFill>
                <a:srgbClr val="444444"/>
              </a:solidFill>
              <a:effectLst/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A31893-A94C-2343-849C-B115EC7F2B49}"/>
              </a:ext>
            </a:extLst>
          </p:cNvPr>
          <p:cNvSpPr/>
          <p:nvPr/>
        </p:nvSpPr>
        <p:spPr>
          <a:xfrm>
            <a:off x="833546" y="5229037"/>
            <a:ext cx="2499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기본 오브젝트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(Basic Object)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5A834-73FE-244B-A3D6-F0053CE44FE5}"/>
              </a:ext>
            </a:extLst>
          </p:cNvPr>
          <p:cNvSpPr/>
          <p:nvPr/>
        </p:nvSpPr>
        <p:spPr>
          <a:xfrm>
            <a:off x="1131689" y="5536814"/>
            <a:ext cx="26588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- Pod, Service, Volume, Namespace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FBC172-DE55-5347-B5BF-C33138FED9CB}"/>
              </a:ext>
            </a:extLst>
          </p:cNvPr>
          <p:cNvSpPr/>
          <p:nvPr/>
        </p:nvSpPr>
        <p:spPr>
          <a:xfrm>
            <a:off x="1131689" y="4781771"/>
            <a:ext cx="10070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- </a:t>
            </a:r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yaml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, json</a:t>
            </a:r>
          </a:p>
        </p:txBody>
      </p:sp>
    </p:spTree>
    <p:extLst>
      <p:ext uri="{BB962C8B-B14F-4D97-AF65-F5344CB8AC3E}">
        <p14:creationId xmlns:p14="http://schemas.microsoft.com/office/powerpoint/2010/main" val="20203967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Pod</a:t>
            </a: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D064D2-CE7A-CC4B-9E13-CD16790E0109}"/>
              </a:ext>
            </a:extLst>
          </p:cNvPr>
          <p:cNvSpPr/>
          <p:nvPr/>
        </p:nvSpPr>
        <p:spPr>
          <a:xfrm>
            <a:off x="720000" y="1440001"/>
            <a:ext cx="7668000" cy="36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/>
              <a:t> </a:t>
            </a:r>
            <a:r>
              <a:rPr lang="ko-KR" altLang="en-US" sz="1200" dirty="0" err="1"/>
              <a:t>쿠버네티스에서</a:t>
            </a:r>
            <a:r>
              <a:rPr lang="ko-KR" altLang="en-US" sz="1200" dirty="0"/>
              <a:t> 가장 기본적인 배포 단위로</a:t>
            </a:r>
            <a:r>
              <a:rPr lang="en-US" altLang="ko-KR" sz="1200" dirty="0"/>
              <a:t>, </a:t>
            </a:r>
            <a:r>
              <a:rPr lang="ko-KR" altLang="en-US" sz="1200" dirty="0"/>
              <a:t>컨테이너를 포함하는 단위</a:t>
            </a:r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5C29C5-57DC-7E4B-B54E-CAC0798827A7}"/>
              </a:ext>
            </a:extLst>
          </p:cNvPr>
          <p:cNvSpPr/>
          <p:nvPr/>
        </p:nvSpPr>
        <p:spPr>
          <a:xfrm>
            <a:off x="971600" y="2699319"/>
            <a:ext cx="2808312" cy="2251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apiVersion</a:t>
            </a:r>
            <a:r>
              <a:rPr lang="en-US" altLang="ko-KR" sz="1200" dirty="0">
                <a:solidFill>
                  <a:schemeClr val="bg1"/>
                </a:solidFill>
              </a:rPr>
              <a:t>: v1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kind: Pod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metadata: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  name: </a:t>
            </a:r>
            <a:r>
              <a:rPr lang="en-US" altLang="ko-KR" sz="1200" dirty="0" err="1">
                <a:solidFill>
                  <a:schemeClr val="bg1"/>
                </a:solidFill>
              </a:rPr>
              <a:t>nginx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spec: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   containers: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   - name: </a:t>
            </a:r>
            <a:r>
              <a:rPr lang="en-US" altLang="ko-KR" sz="1200" dirty="0" err="1">
                <a:solidFill>
                  <a:schemeClr val="bg1"/>
                </a:solidFill>
              </a:rPr>
              <a:t>nginx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     image: nginx:1.7.9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     ports: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     - </a:t>
            </a:r>
            <a:r>
              <a:rPr lang="en-US" altLang="ko-KR" sz="1200" dirty="0" err="1">
                <a:solidFill>
                  <a:schemeClr val="bg1"/>
                </a:solidFill>
              </a:rPr>
              <a:t>containerPort</a:t>
            </a:r>
            <a:r>
              <a:rPr lang="en-US" altLang="ko-KR" sz="1200" dirty="0">
                <a:solidFill>
                  <a:schemeClr val="bg1"/>
                </a:solidFill>
              </a:rPr>
              <a:t>: 8090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EEA1A9-357F-CE4E-B8CB-EB7B6E65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81" y="2289878"/>
            <a:ext cx="4324117" cy="295232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EB09F-CB17-B742-88B5-D54FEA7F91ED}"/>
              </a:ext>
            </a:extLst>
          </p:cNvPr>
          <p:cNvSpPr/>
          <p:nvPr/>
        </p:nvSpPr>
        <p:spPr>
          <a:xfrm>
            <a:off x="2078720" y="5757945"/>
            <a:ext cx="5022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Patterns for Composite Containers</a:t>
            </a:r>
          </a:p>
          <a:p>
            <a:r>
              <a:rPr lang="en-US" altLang="ko-KR" sz="1000" dirty="0">
                <a:hlinkClick r:id="rId4"/>
              </a:rPr>
              <a:t>https://kubernetes.io/blog/2015/06/the-distributed-system-toolkit-patterns/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93003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Volume</a:t>
            </a: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D064D2-CE7A-CC4B-9E13-CD16790E0109}"/>
              </a:ext>
            </a:extLst>
          </p:cNvPr>
          <p:cNvSpPr/>
          <p:nvPr/>
        </p:nvSpPr>
        <p:spPr>
          <a:xfrm>
            <a:off x="720001" y="1440001"/>
            <a:ext cx="7668000" cy="36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/>
              <a:t> </a:t>
            </a:r>
            <a:r>
              <a:rPr lang="ko-KR" altLang="en-US" sz="1200" dirty="0"/>
              <a:t>컨테이너 </a:t>
            </a:r>
            <a:r>
              <a:rPr lang="ko-KR" altLang="en-US" sz="1200" dirty="0" err="1"/>
              <a:t>재시작에</a:t>
            </a:r>
            <a:r>
              <a:rPr lang="ko-KR" altLang="en-US" sz="1200" dirty="0"/>
              <a:t> 상관 없이 파일을 영속적으로 저장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761183-0954-7D43-B304-F1284A958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58"/>
          <a:stretch/>
        </p:blipFill>
        <p:spPr>
          <a:xfrm>
            <a:off x="1130276" y="2364544"/>
            <a:ext cx="2160240" cy="3213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890D58-B03B-8640-8425-FB20E1475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827" y="2364544"/>
            <a:ext cx="384189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800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Service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D064D2-CE7A-CC4B-9E13-CD16790E0109}"/>
              </a:ext>
            </a:extLst>
          </p:cNvPr>
          <p:cNvSpPr/>
          <p:nvPr/>
        </p:nvSpPr>
        <p:spPr>
          <a:xfrm>
            <a:off x="720000" y="1440001"/>
            <a:ext cx="7668000" cy="36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/>
              <a:t> </a:t>
            </a:r>
            <a:r>
              <a:rPr lang="ko-KR" altLang="en-US" sz="1200" dirty="0"/>
              <a:t>클러스터 외부로 어플리케이션을 노출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Pod</a:t>
            </a:r>
            <a:r>
              <a:rPr lang="ko-KR" altLang="en-US" sz="1200" dirty="0"/>
              <a:t>간 트래픽 분산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993D6D-79AE-BE49-9713-E819DFAE6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276872"/>
            <a:ext cx="4254004" cy="30823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780463-A2B2-D942-8B4A-9D13C8DD338D}"/>
              </a:ext>
            </a:extLst>
          </p:cNvPr>
          <p:cNvSpPr/>
          <p:nvPr/>
        </p:nvSpPr>
        <p:spPr>
          <a:xfrm>
            <a:off x="5635438" y="2780928"/>
            <a:ext cx="2592288" cy="24694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kind: Service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apiVersion</a:t>
            </a:r>
            <a:r>
              <a:rPr lang="en-US" altLang="ko-KR" sz="1200" dirty="0">
                <a:solidFill>
                  <a:schemeClr val="bg1"/>
                </a:solidFill>
              </a:rPr>
              <a:t>: v1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 metadata: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  name: my-service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 spec: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  selector: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    app: </a:t>
            </a:r>
            <a:r>
              <a:rPr lang="en-US" altLang="ko-KR" sz="1200" dirty="0" err="1">
                <a:solidFill>
                  <a:schemeClr val="bg1"/>
                </a:solidFill>
              </a:rPr>
              <a:t>myapp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  ports: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   - protocol: TCP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    port: 80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    </a:t>
            </a:r>
            <a:r>
              <a:rPr lang="en-US" altLang="ko-KR" sz="1200" dirty="0" err="1">
                <a:solidFill>
                  <a:schemeClr val="bg1"/>
                </a:solidFill>
              </a:rPr>
              <a:t>targetPort</a:t>
            </a:r>
            <a:r>
              <a:rPr lang="en-US" altLang="ko-KR" sz="1200" dirty="0">
                <a:solidFill>
                  <a:schemeClr val="bg1"/>
                </a:solidFill>
              </a:rPr>
              <a:t>: 9376</a:t>
            </a:r>
          </a:p>
        </p:txBody>
      </p:sp>
    </p:spTree>
    <p:extLst>
      <p:ext uri="{BB962C8B-B14F-4D97-AF65-F5344CB8AC3E}">
        <p14:creationId xmlns:p14="http://schemas.microsoft.com/office/powerpoint/2010/main" val="2978007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Label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D064D2-CE7A-CC4B-9E13-CD16790E0109}"/>
              </a:ext>
            </a:extLst>
          </p:cNvPr>
          <p:cNvSpPr/>
          <p:nvPr/>
        </p:nvSpPr>
        <p:spPr>
          <a:xfrm>
            <a:off x="720000" y="1440001"/>
            <a:ext cx="7668000" cy="36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/>
              <a:t> </a:t>
            </a:r>
            <a:r>
              <a:rPr lang="ko-KR" altLang="en-US" sz="1200" dirty="0" err="1"/>
              <a:t>쿠버네티스의</a:t>
            </a:r>
            <a:r>
              <a:rPr lang="ko-KR" altLang="en-US" sz="1200" dirty="0"/>
              <a:t> 리소스를 선택하는데 사용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DB485F-AFB0-A44E-BCF6-1196CE23F002}"/>
              </a:ext>
            </a:extLst>
          </p:cNvPr>
          <p:cNvSpPr/>
          <p:nvPr/>
        </p:nvSpPr>
        <p:spPr>
          <a:xfrm>
            <a:off x="972032" y="2276872"/>
            <a:ext cx="2784498" cy="13794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"metadata": {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  "labels": {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   "key1" : "value1",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   "key2" : "value2"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  }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 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357CC0-5F18-0645-AF69-3E553447B133}"/>
              </a:ext>
            </a:extLst>
          </p:cNvPr>
          <p:cNvSpPr/>
          <p:nvPr/>
        </p:nvSpPr>
        <p:spPr>
          <a:xfrm>
            <a:off x="972032" y="4437112"/>
            <a:ext cx="2784498" cy="5073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environment in (production, </a:t>
            </a:r>
            <a:r>
              <a:rPr lang="en-US" altLang="ko-KR" sz="1200" dirty="0" err="1">
                <a:solidFill>
                  <a:schemeClr val="bg1"/>
                </a:solidFill>
              </a:rPr>
              <a:t>qa</a:t>
            </a:r>
            <a:r>
              <a:rPr lang="en-US" altLang="ko-KR" sz="1200" dirty="0">
                <a:solidFill>
                  <a:schemeClr val="bg1"/>
                </a:solidFill>
              </a:rPr>
              <a:t>)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tier </a:t>
            </a:r>
            <a:r>
              <a:rPr lang="en-US" altLang="ko-KR" sz="1200" dirty="0" err="1">
                <a:solidFill>
                  <a:schemeClr val="bg1"/>
                </a:solidFill>
              </a:rPr>
              <a:t>notin</a:t>
            </a:r>
            <a:r>
              <a:rPr lang="en-US" altLang="ko-KR" sz="1200" dirty="0">
                <a:solidFill>
                  <a:schemeClr val="bg1"/>
                </a:solidFill>
              </a:rPr>
              <a:t> (frontend, backend)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5362E-7E42-0040-BCD4-005A6B96E01E}"/>
              </a:ext>
            </a:extLst>
          </p:cNvPr>
          <p:cNvSpPr/>
          <p:nvPr/>
        </p:nvSpPr>
        <p:spPr>
          <a:xfrm>
            <a:off x="4572000" y="2276872"/>
            <a:ext cx="3599968" cy="35595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environment = dev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tier != frontend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-------------------------------------------------------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apiVersion</a:t>
            </a:r>
            <a:r>
              <a:rPr lang="en-US" altLang="ko-KR" sz="1200" dirty="0">
                <a:solidFill>
                  <a:schemeClr val="bg1"/>
                </a:solidFill>
              </a:rPr>
              <a:t>: v1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kind: Pod 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metadata: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  name: </a:t>
            </a:r>
            <a:r>
              <a:rPr lang="en-US" altLang="ko-KR" sz="1200" dirty="0" err="1">
                <a:solidFill>
                  <a:schemeClr val="bg1"/>
                </a:solidFill>
              </a:rPr>
              <a:t>cuda</a:t>
            </a:r>
            <a:r>
              <a:rPr lang="en-US" altLang="ko-KR" sz="1200" dirty="0">
                <a:solidFill>
                  <a:schemeClr val="bg1"/>
                </a:solidFill>
              </a:rPr>
              <a:t>-test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spec: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  containers: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  - name: </a:t>
            </a:r>
            <a:r>
              <a:rPr lang="en-US" altLang="ko-KR" sz="1200" dirty="0" err="1">
                <a:solidFill>
                  <a:schemeClr val="bg1"/>
                </a:solidFill>
              </a:rPr>
              <a:t>cuda</a:t>
            </a:r>
            <a:r>
              <a:rPr lang="en-US" altLang="ko-KR" sz="1200" dirty="0">
                <a:solidFill>
                  <a:schemeClr val="bg1"/>
                </a:solidFill>
              </a:rPr>
              <a:t>-test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    image: "k8s.gcr.io/cuda-vector-add:v0.1"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    resources: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      limits: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        </a:t>
            </a:r>
            <a:r>
              <a:rPr lang="en-US" altLang="ko-KR" sz="1200" dirty="0" err="1">
                <a:solidFill>
                  <a:schemeClr val="bg1"/>
                </a:solidFill>
              </a:rPr>
              <a:t>nvidia.com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en-US" altLang="ko-KR" sz="1200" dirty="0" err="1">
                <a:solidFill>
                  <a:schemeClr val="bg1"/>
                </a:solidFill>
              </a:rPr>
              <a:t>gpu</a:t>
            </a:r>
            <a:r>
              <a:rPr lang="en-US" altLang="ko-KR" sz="1200" dirty="0">
                <a:solidFill>
                  <a:schemeClr val="bg1"/>
                </a:solidFill>
              </a:rPr>
              <a:t>: 1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  </a:t>
            </a:r>
            <a:r>
              <a:rPr lang="en-US" altLang="ko-KR" sz="1200" dirty="0" err="1">
                <a:solidFill>
                  <a:schemeClr val="bg1"/>
                </a:solidFill>
              </a:rPr>
              <a:t>nodeSelector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ts val="17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    accelerator: nvidia-tesla-p100 </a:t>
            </a:r>
          </a:p>
        </p:txBody>
      </p:sp>
    </p:spTree>
    <p:extLst>
      <p:ext uri="{BB962C8B-B14F-4D97-AF65-F5344CB8AC3E}">
        <p14:creationId xmlns:p14="http://schemas.microsoft.com/office/powerpoint/2010/main" val="2817414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Namespaces</a:t>
            </a: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D064D2-CE7A-CC4B-9E13-CD16790E0109}"/>
              </a:ext>
            </a:extLst>
          </p:cNvPr>
          <p:cNvSpPr/>
          <p:nvPr/>
        </p:nvSpPr>
        <p:spPr>
          <a:xfrm>
            <a:off x="720000" y="1440001"/>
            <a:ext cx="7668000" cy="36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ko-KR" sz="1200" dirty="0"/>
              <a:t> </a:t>
            </a:r>
            <a:r>
              <a:rPr lang="ko-KR" altLang="en-US" sz="1200" dirty="0" err="1"/>
              <a:t>쿠버네티스</a:t>
            </a:r>
            <a:r>
              <a:rPr lang="ko-KR" altLang="en-US" sz="1200" dirty="0"/>
              <a:t> 클러스터 내의 논리적인 분리 단위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35EF1F-AA17-274E-8920-F53DD501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549" y="2060848"/>
            <a:ext cx="4300902" cy="35020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71E1B07-CF4C-ED4B-BB40-51FA3CAA2646}"/>
              </a:ext>
            </a:extLst>
          </p:cNvPr>
          <p:cNvSpPr/>
          <p:nvPr/>
        </p:nvSpPr>
        <p:spPr>
          <a:xfrm>
            <a:off x="1273133" y="5681001"/>
            <a:ext cx="65977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err="1"/>
              <a:t>bast</a:t>
            </a:r>
            <a:r>
              <a:rPr lang="en-US" altLang="ko-KR" sz="1000" dirty="0"/>
              <a:t> practice</a:t>
            </a:r>
          </a:p>
          <a:p>
            <a:r>
              <a:rPr lang="en-US" altLang="ko-KR" sz="1000" dirty="0">
                <a:hlinkClick r:id="rId4"/>
              </a:rPr>
              <a:t>https://cloudplatform.googleblog.com/2018/04/Kubernetes-best-practices-Organizing-with-Namespaces.html</a:t>
            </a:r>
            <a:r>
              <a:rPr lang="en-US" altLang="ko-KR" sz="1000" dirty="0"/>
              <a:t> </a:t>
            </a:r>
          </a:p>
          <a:p>
            <a:r>
              <a:rPr lang="en-US" altLang="ko-KR" sz="1000" dirty="0">
                <a:hlinkClick r:id="rId5"/>
              </a:rPr>
              <a:t>https://kubernetes.io/blog/2016/08/kubernetes-namespaces-use-cases-insights/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6054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Controller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D064D2-CE7A-CC4B-9E13-CD16790E0109}"/>
              </a:ext>
            </a:extLst>
          </p:cNvPr>
          <p:cNvSpPr/>
          <p:nvPr/>
        </p:nvSpPr>
        <p:spPr>
          <a:xfrm>
            <a:off x="720000" y="1439999"/>
            <a:ext cx="7668000" cy="64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/>
              <a:t>기본 오브젝트들을 생성하고 이를 관리하는 역할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- Replication Set / </a:t>
            </a:r>
            <a:r>
              <a:rPr lang="en-US" altLang="ko-KR" sz="1200" dirty="0" err="1"/>
              <a:t>DaemonSet</a:t>
            </a:r>
            <a:r>
              <a:rPr lang="en-US" altLang="ko-KR" sz="1200" dirty="0"/>
              <a:t> / Job / </a:t>
            </a:r>
            <a:r>
              <a:rPr lang="en-US" altLang="ko-KR" sz="1200" dirty="0" err="1"/>
              <a:t>StatefulSet</a:t>
            </a:r>
            <a:r>
              <a:rPr lang="en-US" altLang="ko-KR" sz="1200" dirty="0"/>
              <a:t> / Deployment</a:t>
            </a:r>
          </a:p>
        </p:txBody>
      </p:sp>
    </p:spTree>
    <p:extLst>
      <p:ext uri="{BB962C8B-B14F-4D97-AF65-F5344CB8AC3E}">
        <p14:creationId xmlns:p14="http://schemas.microsoft.com/office/powerpoint/2010/main" val="198389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>
            <a:extLst>
              <a:ext uri="{FF2B5EF4-FFF2-40B4-BE49-F238E27FC236}">
                <a16:creationId xmlns:a16="http://schemas.microsoft.com/office/drawing/2014/main" id="{D133479D-61BB-4C4F-9969-7D6E3E0BB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8"/>
            <a:ext cx="5242104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000" b="1" dirty="0"/>
              <a:t>Hypervisor</a:t>
            </a:r>
            <a:r>
              <a:rPr kumimoji="1" lang="ko-KR" altLang="en-US" sz="2000" b="1" dirty="0"/>
              <a:t>와 </a:t>
            </a:r>
            <a:r>
              <a:rPr kumimoji="1" lang="en-US" altLang="ko-KR" sz="2000" b="1" dirty="0"/>
              <a:t>Docker</a:t>
            </a:r>
            <a:r>
              <a:rPr kumimoji="1" lang="ko-KR" altLang="en-US" sz="2000" b="1" dirty="0"/>
              <a:t>의 차이점 이해</a:t>
            </a:r>
            <a:endParaRPr kumimoji="1"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3C33B5-E5F4-1C4D-936D-1A4C91B3D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4697" y="1700808"/>
            <a:ext cx="5454606" cy="4114878"/>
          </a:xfrm>
          <a:prstGeom prst="rect">
            <a:avLst/>
          </a:prstGeom>
        </p:spPr>
      </p:pic>
      <p:sp>
        <p:nvSpPr>
          <p:cNvPr id="8" name="Text Box 15">
            <a:extLst>
              <a:ext uri="{FF2B5EF4-FFF2-40B4-BE49-F238E27FC236}">
                <a16:creationId xmlns:a16="http://schemas.microsoft.com/office/drawing/2014/main" id="{EEC9647C-9FA2-E54D-8180-6F00B524E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26" y="933606"/>
            <a:ext cx="8112521" cy="4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▣ </a:t>
            </a:r>
            <a:r>
              <a:rPr kumimoji="0"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Docker</a:t>
            </a:r>
            <a:r>
              <a:rPr kumimoji="0" lang="ko-KR" altLang="en-US" sz="1600" b="1" kern="0" dirty="0">
                <a:ln w="1905"/>
                <a:latin typeface="맑은 고딕" pitchFamily="50" charset="-127"/>
                <a:ea typeface="맑은 고딕" pitchFamily="50" charset="-127"/>
              </a:rPr>
              <a:t>가 뭐야</a:t>
            </a:r>
            <a:r>
              <a:rPr kumimoji="0" lang="en-US" altLang="ko-KR" sz="1600" b="1" kern="0" dirty="0">
                <a:ln w="1905"/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C4844-13B6-1640-84BA-AE8E0CDE5A42}"/>
              </a:ext>
            </a:extLst>
          </p:cNvPr>
          <p:cNvSpPr txBox="1"/>
          <p:nvPr/>
        </p:nvSpPr>
        <p:spPr>
          <a:xfrm>
            <a:off x="-36512" y="6227998"/>
            <a:ext cx="4608512" cy="225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</a:t>
            </a:r>
            <a:r>
              <a:rPr kumimoji="1" lang="en-US" altLang="ko-KR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bdzoom.com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640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ED510730-8F5E-8943-AC72-59B42D0EB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" y="1008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Replication Controller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03B39-E9A4-9641-A081-EEAA7595C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8"/>
          <a:stretch/>
        </p:blipFill>
        <p:spPr>
          <a:xfrm>
            <a:off x="468000" y="1484784"/>
            <a:ext cx="3429000" cy="35938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8CF895-4079-5643-A482-22DC7E4DE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774" t="11475" r="2374" b="3558"/>
          <a:stretch/>
        </p:blipFill>
        <p:spPr>
          <a:xfrm>
            <a:off x="2843808" y="1734568"/>
            <a:ext cx="5832192" cy="1910456"/>
          </a:xfrm>
          <a:prstGeom prst="rect">
            <a:avLst/>
          </a:prstGeom>
        </p:spPr>
      </p:pic>
      <p:sp>
        <p:nvSpPr>
          <p:cNvPr id="9" name="Text Box 15">
            <a:extLst>
              <a:ext uri="{FF2B5EF4-FFF2-40B4-BE49-F238E27FC236}">
                <a16:creationId xmlns:a16="http://schemas.microsoft.com/office/drawing/2014/main" id="{78827CCE-95AB-3446-951A-F3C092423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" y="5301208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ko-KR" sz="1400" b="1" kern="0" dirty="0" err="1">
                <a:ln w="1905"/>
                <a:latin typeface="맑은 고딕" pitchFamily="50" charset="-127"/>
                <a:ea typeface="맑은 고딕" pitchFamily="50" charset="-127"/>
              </a:rPr>
              <a:t>ReplicaSet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68AE77-D5EA-F744-AC82-FDC631F038CD}"/>
              </a:ext>
            </a:extLst>
          </p:cNvPr>
          <p:cNvSpPr/>
          <p:nvPr/>
        </p:nvSpPr>
        <p:spPr>
          <a:xfrm>
            <a:off x="827584" y="5760000"/>
            <a:ext cx="7452000" cy="36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Replication Controller</a:t>
            </a:r>
            <a:r>
              <a:rPr lang="ko-KR" altLang="en-US" sz="1200" dirty="0"/>
              <a:t>는 </a:t>
            </a:r>
            <a:r>
              <a:rPr lang="en-US" altLang="ko-KR" sz="1200" dirty="0"/>
              <a:t>Equality </a:t>
            </a:r>
            <a:r>
              <a:rPr lang="ko-KR" altLang="en-US" sz="1200" dirty="0"/>
              <a:t>기반 </a:t>
            </a:r>
            <a:r>
              <a:rPr lang="en-US" altLang="ko-KR" sz="1200" dirty="0"/>
              <a:t>Selector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</a:t>
            </a:r>
            <a:r>
              <a:rPr lang="en-US" altLang="ko-KR" sz="1200" dirty="0"/>
              <a:t>, Replica Set</a:t>
            </a:r>
            <a:r>
              <a:rPr lang="ko-KR" altLang="en-US" sz="1200" dirty="0"/>
              <a:t>은 </a:t>
            </a:r>
            <a:r>
              <a:rPr lang="en-US" altLang="ko-KR" sz="1200" dirty="0"/>
              <a:t>Set </a:t>
            </a:r>
            <a:r>
              <a:rPr lang="ko-KR" altLang="en-US" sz="1200" dirty="0"/>
              <a:t>기반의 </a:t>
            </a:r>
            <a:r>
              <a:rPr lang="en-US" altLang="ko-KR" sz="1200" dirty="0"/>
              <a:t>Selector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747075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ED510730-8F5E-8943-AC72-59B42D0EB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" y="108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latinLnBrk="0">
              <a:buFont typeface="Wingdings" pitchFamily="2" charset="2"/>
              <a:buChar char="§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Deployment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E88D2C-7813-4D46-A50E-26996E5985D5}"/>
              </a:ext>
            </a:extLst>
          </p:cNvPr>
          <p:cNvSpPr/>
          <p:nvPr/>
        </p:nvSpPr>
        <p:spPr>
          <a:xfrm>
            <a:off x="828000" y="1440000"/>
            <a:ext cx="7452000" cy="620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Replication controller</a:t>
            </a:r>
            <a:r>
              <a:rPr lang="ko-KR" altLang="en-US" sz="1200" dirty="0"/>
              <a:t>와 </a:t>
            </a:r>
            <a:r>
              <a:rPr lang="en-US" altLang="ko-KR" sz="1200" dirty="0"/>
              <a:t>Replica Set</a:t>
            </a:r>
            <a:r>
              <a:rPr lang="ko-KR" altLang="en-US" sz="1200" dirty="0"/>
              <a:t>의 상위 추상화 개념</a:t>
            </a:r>
            <a:br>
              <a:rPr lang="ko-KR" altLang="en-US" sz="1200" dirty="0"/>
            </a:br>
            <a:r>
              <a:rPr lang="ko-KR" altLang="en-US" sz="1200" dirty="0"/>
              <a:t> 실제 운영에서는 </a:t>
            </a:r>
            <a:r>
              <a:rPr lang="en-US" altLang="ko-KR" sz="1200" dirty="0" err="1"/>
              <a:t>ReplicaSet</a:t>
            </a:r>
            <a:r>
              <a:rPr lang="ko-KR" altLang="en-US" sz="1200" dirty="0"/>
              <a:t>이나 </a:t>
            </a:r>
            <a:r>
              <a:rPr lang="en-US" altLang="ko-KR" sz="1200" dirty="0"/>
              <a:t>Replication Controller</a:t>
            </a:r>
            <a:r>
              <a:rPr lang="ko-KR" altLang="en-US" sz="1200" dirty="0"/>
              <a:t>보다</a:t>
            </a:r>
            <a:r>
              <a:rPr lang="en-US" altLang="ko-KR" sz="1200" dirty="0"/>
              <a:t> Deployment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231CF4-AA4A-6D4F-89CE-7E9E3E13A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60598"/>
          <a:stretch/>
        </p:blipFill>
        <p:spPr>
          <a:xfrm>
            <a:off x="730587" y="2708920"/>
            <a:ext cx="3409365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32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ED510730-8F5E-8943-AC72-59B42D0EB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" y="108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latinLnBrk="0">
              <a:buFont typeface="Wingdings" pitchFamily="2" charset="2"/>
              <a:buChar char="§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Deployment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E88D2C-7813-4D46-A50E-26996E5985D5}"/>
              </a:ext>
            </a:extLst>
          </p:cNvPr>
          <p:cNvSpPr/>
          <p:nvPr/>
        </p:nvSpPr>
        <p:spPr>
          <a:xfrm>
            <a:off x="828000" y="1440000"/>
            <a:ext cx="7452000" cy="9088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/>
              <a:t>블루</a:t>
            </a:r>
            <a:r>
              <a:rPr lang="en-US" altLang="ko-KR" sz="1200" dirty="0"/>
              <a:t>/</a:t>
            </a:r>
            <a:r>
              <a:rPr lang="ko-KR" altLang="en-US" sz="1200" dirty="0"/>
              <a:t>그린 배포</a:t>
            </a:r>
            <a:br>
              <a:rPr lang="ko-KR" altLang="en-US" sz="1200" dirty="0"/>
            </a:br>
            <a:r>
              <a:rPr lang="ko-KR" altLang="en-US" sz="1200" dirty="0"/>
              <a:t>   </a:t>
            </a:r>
            <a:r>
              <a:rPr lang="en-US" altLang="ko-KR" sz="1200" dirty="0"/>
              <a:t>- </a:t>
            </a:r>
            <a:r>
              <a:rPr lang="ko-KR" altLang="en-US" sz="1200" dirty="0"/>
              <a:t>블루</a:t>
            </a:r>
            <a:r>
              <a:rPr lang="en-US" altLang="ko-KR" sz="1200" dirty="0"/>
              <a:t>(</a:t>
            </a:r>
            <a:r>
              <a:rPr lang="ko-KR" altLang="en-US" sz="1200" dirty="0"/>
              <a:t>기존</a:t>
            </a:r>
            <a:r>
              <a:rPr lang="en-US" altLang="ko-KR" sz="1200" dirty="0"/>
              <a:t>)</a:t>
            </a:r>
            <a:r>
              <a:rPr lang="ko-KR" altLang="en-US" sz="1200" dirty="0"/>
              <a:t>버전으로 서비스 하고 있던 시스템을 그린</a:t>
            </a:r>
            <a:r>
              <a:rPr lang="en-US" altLang="ko-KR" sz="1200" dirty="0"/>
              <a:t>(</a:t>
            </a:r>
            <a:r>
              <a:rPr lang="ko-KR" altLang="en-US" sz="1200" dirty="0"/>
              <a:t>신규</a:t>
            </a:r>
            <a:r>
              <a:rPr lang="en-US" altLang="ko-KR" sz="1200" dirty="0"/>
              <a:t>)</a:t>
            </a:r>
            <a:r>
              <a:rPr lang="ko-KR" altLang="en-US" sz="1200" dirty="0"/>
              <a:t>버전을 배포한 후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</a:t>
            </a:r>
            <a:r>
              <a:rPr lang="ko-KR" altLang="en-US" sz="1200" dirty="0"/>
              <a:t>트래픽을 블루에서 그린으로 한번에 돌리는 방식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F52C66-92F7-DE46-BADD-C8077577A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000" y="2803982"/>
            <a:ext cx="7452000" cy="26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14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ED510730-8F5E-8943-AC72-59B42D0EB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" y="108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latinLnBrk="0">
              <a:buFont typeface="Wingdings" pitchFamily="2" charset="2"/>
              <a:buChar char="§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Deployment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E88D2C-7813-4D46-A50E-26996E5985D5}"/>
              </a:ext>
            </a:extLst>
          </p:cNvPr>
          <p:cNvSpPr/>
          <p:nvPr/>
        </p:nvSpPr>
        <p:spPr>
          <a:xfrm>
            <a:off x="828000" y="1440000"/>
            <a:ext cx="7452000" cy="64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/>
              <a:t>롤링 업그레이드 배포</a:t>
            </a:r>
            <a:br>
              <a:rPr lang="ko-KR" altLang="en-US" sz="1200" dirty="0"/>
            </a:br>
            <a:r>
              <a:rPr lang="ko-KR" altLang="en-US" sz="1200" dirty="0"/>
              <a:t>   </a:t>
            </a:r>
            <a:r>
              <a:rPr lang="en-US" altLang="ko-KR" sz="1200" dirty="0"/>
              <a:t>- Pod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하나씩 업그레이드 해가는 방식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FE2EEF-295D-8248-A066-39C932452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66" y="2700000"/>
            <a:ext cx="7134467" cy="27687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8371AD-F8C5-1B43-B418-599DF7F38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200" y="2736000"/>
            <a:ext cx="7119719" cy="27194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F70D93-CC4A-C24C-9C87-660E359DF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757" y="2776761"/>
            <a:ext cx="7368486" cy="2637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99F6EE-F6A7-7F41-A9AA-3BD82D291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000" y="1440000"/>
            <a:ext cx="7464032" cy="42994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59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360000" y="900000"/>
            <a:ext cx="7354439" cy="367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spAutoFit/>
          </a:bodyPr>
          <a:lstStyle/>
          <a:p>
            <a:pPr marL="285750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ko-KR" altLang="en-US" sz="1400" b="1" kern="0" dirty="0">
                <a:ln w="1905"/>
                <a:latin typeface="맑은 고딕" pitchFamily="50" charset="-127"/>
                <a:ea typeface="맑은 고딕" pitchFamily="50" charset="-127"/>
              </a:rPr>
              <a:t>고급 </a:t>
            </a: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Controller</a:t>
            </a:r>
            <a:endParaRPr kumimoji="0"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D064D2-CE7A-CC4B-9E13-CD16790E0109}"/>
              </a:ext>
            </a:extLst>
          </p:cNvPr>
          <p:cNvSpPr/>
          <p:nvPr/>
        </p:nvSpPr>
        <p:spPr>
          <a:xfrm>
            <a:off x="720000" y="1439999"/>
            <a:ext cx="7668000" cy="64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/>
              <a:t>실제 운영환경에서는 데이타베이스</a:t>
            </a:r>
            <a:r>
              <a:rPr lang="en-US" altLang="ko-KR" sz="1200" dirty="0"/>
              <a:t>, </a:t>
            </a:r>
            <a:r>
              <a:rPr lang="ko-KR" altLang="en-US" sz="1200" dirty="0"/>
              <a:t>배치 작업</a:t>
            </a:r>
            <a:r>
              <a:rPr lang="en-US" altLang="ko-KR" sz="1200" dirty="0"/>
              <a:t>, </a:t>
            </a:r>
            <a:r>
              <a:rPr lang="ko-KR" altLang="en-US" sz="1200" dirty="0"/>
              <a:t>데몬 서버와 같이 다양한 형태의 워크로드 모델이 존재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이를 지원하기 위해 </a:t>
            </a:r>
            <a:r>
              <a:rPr lang="ko-KR" altLang="en-US" sz="1200" dirty="0" err="1"/>
              <a:t>쿠버네티스는</a:t>
            </a:r>
            <a:r>
              <a:rPr lang="ko-KR" altLang="en-US" sz="1200" dirty="0"/>
              <a:t> 다양한 컨트롤러를 제공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534317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ED510730-8F5E-8943-AC72-59B42D0EB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" y="108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latinLnBrk="0">
              <a:buFont typeface="Wingdings" pitchFamily="2" charset="2"/>
              <a:buChar char="§"/>
              <a:defRPr/>
            </a:pPr>
            <a:r>
              <a:rPr lang="en-US" altLang="ko-KR" sz="1400" b="1" kern="0" dirty="0" err="1">
                <a:ln w="1905"/>
                <a:latin typeface="맑은 고딕" pitchFamily="50" charset="-127"/>
                <a:ea typeface="맑은 고딕" pitchFamily="50" charset="-127"/>
              </a:rPr>
              <a:t>DeamonSet</a:t>
            </a:r>
            <a:endParaRPr lang="en-US" altLang="ko-KR" sz="1400" b="1" kern="0" dirty="0">
              <a:ln w="1905"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E88D2C-7813-4D46-A50E-26996E5985D5}"/>
              </a:ext>
            </a:extLst>
          </p:cNvPr>
          <p:cNvSpPr/>
          <p:nvPr/>
        </p:nvSpPr>
        <p:spPr>
          <a:xfrm>
            <a:off x="828000" y="1440000"/>
            <a:ext cx="7452000" cy="36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/>
              <a:t>각 </a:t>
            </a:r>
            <a:r>
              <a:rPr lang="en-US" altLang="ko-KR" sz="1200" dirty="0"/>
              <a:t>worker</a:t>
            </a:r>
            <a:r>
              <a:rPr lang="ko-KR" altLang="en-US" sz="1200" dirty="0"/>
              <a:t>노드에서 </a:t>
            </a:r>
            <a:r>
              <a:rPr lang="en-US" altLang="ko-KR" sz="1200" dirty="0"/>
              <a:t>Pod</a:t>
            </a:r>
            <a:r>
              <a:rPr lang="ko-KR" altLang="en-US" sz="1200" dirty="0"/>
              <a:t>가 하나씩만 구동</a:t>
            </a:r>
            <a:r>
              <a:rPr lang="en-US" altLang="ko-KR" sz="1200" dirty="0"/>
              <a:t> </a:t>
            </a:r>
            <a:r>
              <a:rPr lang="ko-KR" altLang="en-US" sz="1200" dirty="0"/>
              <a:t>되게 하는 형태로 </a:t>
            </a:r>
            <a:r>
              <a:rPr lang="en-US" altLang="ko-KR" sz="1200" dirty="0"/>
              <a:t>Pod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관리하는 컨트롤</a:t>
            </a:r>
            <a:br>
              <a:rPr lang="ko-KR" altLang="en-US" sz="1200" dirty="0"/>
            </a:br>
            <a:r>
              <a:rPr lang="ko-KR" altLang="en-US" sz="1200" dirty="0"/>
              <a:t>   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21AEEE-763A-5641-B400-9F8058573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9178" y="2342990"/>
            <a:ext cx="6480720" cy="34350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4F3F7D-8C9C-4F41-BC9D-DFCA1A8BA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000" y="2276872"/>
            <a:ext cx="6324242" cy="351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ED510730-8F5E-8943-AC72-59B42D0EB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" y="108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latinLnBrk="0">
              <a:buFont typeface="Wingdings" pitchFamily="2" charset="2"/>
              <a:buChar char="§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Job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E88D2C-7813-4D46-A50E-26996E5985D5}"/>
              </a:ext>
            </a:extLst>
          </p:cNvPr>
          <p:cNvSpPr/>
          <p:nvPr/>
        </p:nvSpPr>
        <p:spPr>
          <a:xfrm>
            <a:off x="828000" y="1440000"/>
            <a:ext cx="7452000" cy="36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/>
              <a:t>워크로드 모델 중 배치나 한번 실행되고 끝나는 형태의 작업을 지원</a:t>
            </a:r>
            <a:endParaRPr lang="en-US" altLang="ko-KR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791AB-E4B8-FD46-9D8E-AB15DAB7D9F1}"/>
              </a:ext>
            </a:extLst>
          </p:cNvPr>
          <p:cNvSpPr/>
          <p:nvPr/>
        </p:nvSpPr>
        <p:spPr>
          <a:xfrm>
            <a:off x="828000" y="2208132"/>
            <a:ext cx="5888636" cy="36576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</a:rPr>
              <a:t>apiVersion</a:t>
            </a:r>
            <a:r>
              <a:rPr lang="en-US" altLang="ko-KR" sz="1200" dirty="0">
                <a:solidFill>
                  <a:schemeClr val="bg1"/>
                </a:solidFill>
              </a:rPr>
              <a:t>: batch/v1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kind: Job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metadata: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name: pi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spec: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template: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spec: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  containers: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  - name: pi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    image: </a:t>
            </a:r>
            <a:r>
              <a:rPr lang="en-US" altLang="ko-KR" sz="1200" dirty="0" err="1">
                <a:solidFill>
                  <a:schemeClr val="bg1"/>
                </a:solidFill>
              </a:rPr>
              <a:t>perl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    </a:t>
            </a:r>
            <a:r>
              <a:rPr lang="en-US" altLang="ko-KR" sz="1200" dirty="0">
                <a:solidFill>
                  <a:srgbClr val="FFFF00"/>
                </a:solidFill>
              </a:rPr>
              <a:t>command: ["</a:t>
            </a:r>
            <a:r>
              <a:rPr lang="en-US" altLang="ko-KR" sz="1200" dirty="0" err="1">
                <a:solidFill>
                  <a:srgbClr val="FFFF00"/>
                </a:solidFill>
              </a:rPr>
              <a:t>perl</a:t>
            </a:r>
            <a:r>
              <a:rPr lang="en-US" altLang="ko-KR" sz="1200" dirty="0">
                <a:solidFill>
                  <a:srgbClr val="FFFF00"/>
                </a:solidFill>
              </a:rPr>
              <a:t>",  "-</a:t>
            </a:r>
            <a:r>
              <a:rPr lang="en-US" altLang="ko-KR" sz="1200" dirty="0" err="1">
                <a:solidFill>
                  <a:srgbClr val="FFFF00"/>
                </a:solidFill>
              </a:rPr>
              <a:t>Mbignum</a:t>
            </a:r>
            <a:r>
              <a:rPr lang="en-US" altLang="ko-KR" sz="1200" dirty="0">
                <a:solidFill>
                  <a:srgbClr val="FFFF00"/>
                </a:solidFill>
              </a:rPr>
              <a:t>=bpi", "-</a:t>
            </a:r>
            <a:r>
              <a:rPr lang="en-US" altLang="ko-KR" sz="1200" dirty="0" err="1">
                <a:solidFill>
                  <a:srgbClr val="FFFF00"/>
                </a:solidFill>
              </a:rPr>
              <a:t>wle</a:t>
            </a:r>
            <a:r>
              <a:rPr lang="en-US" altLang="ko-KR" sz="1200" dirty="0">
                <a:solidFill>
                  <a:srgbClr val="FFFF00"/>
                </a:solidFill>
              </a:rPr>
              <a:t>", "print bpi(2000)"]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  </a:t>
            </a:r>
            <a:r>
              <a:rPr lang="en-US" altLang="ko-KR" sz="1200" dirty="0" err="1">
                <a:solidFill>
                  <a:schemeClr val="bg1"/>
                </a:solidFill>
              </a:rPr>
              <a:t>restartPolicy</a:t>
            </a:r>
            <a:r>
              <a:rPr lang="en-US" altLang="ko-KR" sz="1200" dirty="0">
                <a:solidFill>
                  <a:schemeClr val="bg1"/>
                </a:solidFill>
              </a:rPr>
              <a:t>: Never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</a:t>
            </a:r>
            <a:r>
              <a:rPr lang="en-US" altLang="ko-KR" sz="1200" dirty="0" err="1">
                <a:solidFill>
                  <a:schemeClr val="bg1"/>
                </a:solidFill>
              </a:rPr>
              <a:t>backoffLimit</a:t>
            </a:r>
            <a:r>
              <a:rPr lang="en-US" altLang="ko-KR" sz="1200" dirty="0">
                <a:solidFill>
                  <a:schemeClr val="bg1"/>
                </a:solidFill>
              </a:rPr>
              <a:t>: 4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0D75BF-6BA5-7B4E-BC7F-8402879E5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189" b="4995"/>
          <a:stretch/>
        </p:blipFill>
        <p:spPr>
          <a:xfrm>
            <a:off x="3913486" y="2465559"/>
            <a:ext cx="4366514" cy="22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03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ED510730-8F5E-8943-AC72-59B42D0EB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" y="108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latinLnBrk="0">
              <a:buFont typeface="Wingdings" pitchFamily="2" charset="2"/>
              <a:buChar char="§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Job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E88D2C-7813-4D46-A50E-26996E5985D5}"/>
              </a:ext>
            </a:extLst>
          </p:cNvPr>
          <p:cNvSpPr/>
          <p:nvPr/>
        </p:nvSpPr>
        <p:spPr>
          <a:xfrm>
            <a:off x="828000" y="1440000"/>
            <a:ext cx="7452000" cy="36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/>
              <a:t>워크로드 모델 중 배치나 한번 실행되고 끝나는 형태의 작업을 지원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EB9471-B650-4344-8D6C-5AB2ABFA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7743" y="1955636"/>
            <a:ext cx="5554695" cy="44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87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ED510730-8F5E-8943-AC72-59B42D0EB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" y="108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latinLnBrk="0">
              <a:buFont typeface="Wingdings" pitchFamily="2" charset="2"/>
              <a:buChar char="§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Job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E88D2C-7813-4D46-A50E-26996E5985D5}"/>
              </a:ext>
            </a:extLst>
          </p:cNvPr>
          <p:cNvSpPr/>
          <p:nvPr/>
        </p:nvSpPr>
        <p:spPr>
          <a:xfrm>
            <a:off x="828000" y="1440000"/>
            <a:ext cx="7452000" cy="36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/>
              <a:t>워크로드 모델 중 배치나 한번 실행되고 끝나는 형태의 작업을 지원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DAF3B1-F41C-1143-8FD1-056701648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000" y="2060848"/>
            <a:ext cx="7452000" cy="15434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DA64B4-5AC5-6949-9063-40ACE62F8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000" y="3744480"/>
            <a:ext cx="7452000" cy="245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160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5">
            <a:extLst>
              <a:ext uri="{FF2B5EF4-FFF2-40B4-BE49-F238E27FC236}">
                <a16:creationId xmlns:a16="http://schemas.microsoft.com/office/drawing/2014/main" id="{18000252-FE0A-DF4D-9201-5F9DBFE8B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60647"/>
            <a:ext cx="8112520" cy="4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ctr">
            <a:spAutoFit/>
          </a:bodyPr>
          <a:lstStyle/>
          <a:p>
            <a:pPr latinLnBrk="0">
              <a:defRPr/>
            </a:pPr>
            <a:r>
              <a:rPr kumimoji="0" lang="ko-KR" altLang="en-US" sz="2400" kern="0" spc="-150" dirty="0">
                <a:ln w="1905"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kern="0" spc="-150" dirty="0">
                <a:ln w="1905"/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2000" b="1" kern="0" dirty="0">
                <a:ln w="1905"/>
                <a:latin typeface="맑은 고딕" pitchFamily="50" charset="-127"/>
                <a:ea typeface="맑은 고딕" pitchFamily="50" charset="-127"/>
              </a:rPr>
              <a:t>Kubernetes</a:t>
            </a:r>
            <a:endParaRPr kumimoji="1" lang="en-US" altLang="ko-KR" sz="2000" b="1" dirty="0"/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ED510730-8F5E-8943-AC72-59B42D0EB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" y="1080000"/>
            <a:ext cx="735443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643" tIns="42322" rIns="84643" bIns="42322" anchor="t">
            <a:noAutofit/>
          </a:bodyPr>
          <a:lstStyle/>
          <a:p>
            <a:pPr marL="285750" indent="-285750" latinLnBrk="0">
              <a:buFont typeface="Wingdings" pitchFamily="2" charset="2"/>
              <a:buChar char="§"/>
              <a:defRPr/>
            </a:pPr>
            <a:r>
              <a:rPr lang="en-US" altLang="ko-KR" sz="1400" b="1" kern="0" dirty="0">
                <a:ln w="1905"/>
                <a:latin typeface="맑은 고딕" pitchFamily="50" charset="-127"/>
                <a:ea typeface="맑은 고딕" pitchFamily="50" charset="-127"/>
              </a:rPr>
              <a:t>Cron Jobs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E88D2C-7813-4D46-A50E-26996E5985D5}"/>
              </a:ext>
            </a:extLst>
          </p:cNvPr>
          <p:cNvSpPr/>
          <p:nvPr/>
        </p:nvSpPr>
        <p:spPr>
          <a:xfrm>
            <a:off x="828000" y="1440000"/>
            <a:ext cx="7452000" cy="36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/>
              <a:t>정해진 </a:t>
            </a:r>
            <a:r>
              <a:rPr lang="ko-KR" altLang="en-US" sz="1200" dirty="0" err="1"/>
              <a:t>스케쥴에</a:t>
            </a:r>
            <a:r>
              <a:rPr lang="ko-KR" altLang="en-US" sz="1200" dirty="0"/>
              <a:t> 따라 </a:t>
            </a:r>
            <a:r>
              <a:rPr lang="en-US" altLang="ko-KR" sz="1200" dirty="0"/>
              <a:t>Job </a:t>
            </a:r>
            <a:r>
              <a:rPr lang="ko-KR" altLang="en-US" sz="1200" dirty="0"/>
              <a:t>컨트롤러에 의해 작업을 실행해주는 컨트롤러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6CC9F3-2B6A-DF41-97FD-70AA77AF1568}"/>
              </a:ext>
            </a:extLst>
          </p:cNvPr>
          <p:cNvSpPr/>
          <p:nvPr/>
        </p:nvSpPr>
        <p:spPr>
          <a:xfrm>
            <a:off x="828000" y="2014168"/>
            <a:ext cx="7452000" cy="4223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apiVersion</a:t>
            </a:r>
            <a:r>
              <a:rPr lang="en-US" altLang="ko-KR" sz="1200" dirty="0">
                <a:solidFill>
                  <a:schemeClr val="bg1"/>
                </a:solidFill>
              </a:rPr>
              <a:t>: batch/v1beta1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 kind: </a:t>
            </a:r>
            <a:r>
              <a:rPr lang="en-US" altLang="ko-KR" sz="1200" dirty="0" err="1">
                <a:solidFill>
                  <a:schemeClr val="bg1"/>
                </a:solidFill>
              </a:rPr>
              <a:t>CronJob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 metadata: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  name: hello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 spec: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  </a:t>
            </a:r>
            <a:r>
              <a:rPr lang="en-US" altLang="ko-KR" sz="1200" dirty="0">
                <a:solidFill>
                  <a:srgbClr val="FFFF00"/>
                </a:solidFill>
              </a:rPr>
              <a:t>schedule: "*/1 * * * *"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  </a:t>
            </a:r>
            <a:r>
              <a:rPr lang="en-US" altLang="ko-KR" sz="1200" dirty="0" err="1">
                <a:solidFill>
                  <a:schemeClr val="bg1"/>
                </a:solidFill>
              </a:rPr>
              <a:t>jobTemplate</a:t>
            </a:r>
            <a:r>
              <a:rPr lang="en-US" altLang="ko-KR" sz="1200" dirty="0">
                <a:solidFill>
                  <a:schemeClr val="bg1"/>
                </a:solidFill>
              </a:rPr>
              <a:t>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  spec: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    template: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      spec: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        containers: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        - name: hello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          image: </a:t>
            </a:r>
            <a:r>
              <a:rPr lang="en-US" altLang="ko-KR" sz="1200" dirty="0" err="1">
                <a:solidFill>
                  <a:schemeClr val="bg1"/>
                </a:solidFill>
              </a:rPr>
              <a:t>busybox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          </a:t>
            </a:r>
            <a:r>
              <a:rPr lang="en-US" altLang="ko-KR" sz="1200" dirty="0" err="1">
                <a:solidFill>
                  <a:schemeClr val="bg1"/>
                </a:solidFill>
              </a:rPr>
              <a:t>args</a:t>
            </a:r>
            <a:r>
              <a:rPr lang="en-US" altLang="ko-KR" sz="1200" dirty="0">
                <a:solidFill>
                  <a:schemeClr val="bg1"/>
                </a:solidFill>
              </a:rPr>
              <a:t>: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          - /bin/</a:t>
            </a:r>
            <a:r>
              <a:rPr lang="en-US" altLang="ko-KR" sz="1200" dirty="0" err="1">
                <a:solidFill>
                  <a:schemeClr val="bg1"/>
                </a:solidFill>
              </a:rPr>
              <a:t>sh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          - -c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          - date; echo Hello from the Kubernetes cluster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           </a:t>
            </a:r>
            <a:r>
              <a:rPr lang="en-US" altLang="ko-KR" sz="1200" dirty="0" err="1">
                <a:solidFill>
                  <a:schemeClr val="bg1"/>
                </a:solidFill>
              </a:rPr>
              <a:t>restartPolicy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en-US" altLang="ko-KR" sz="1200" dirty="0" err="1">
                <a:solidFill>
                  <a:schemeClr val="bg1"/>
                </a:solidFill>
              </a:rPr>
              <a:t>OnFailure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98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41915</TotalTime>
  <Words>3469</Words>
  <Application>Microsoft Macintosh PowerPoint</Application>
  <PresentationFormat>화면 슬라이드 쇼(4:3)</PresentationFormat>
  <Paragraphs>839</Paragraphs>
  <Slides>101</Slides>
  <Notes>101</Notes>
  <HiddenSlides>0</HiddenSlides>
  <MMClips>12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8" baseType="lpstr">
      <vt:lpstr>.AppleSDGothicNeoI-Regular</vt:lpstr>
      <vt:lpstr>Gulim</vt:lpstr>
      <vt:lpstr>맑은 고딕</vt:lpstr>
      <vt:lpstr>Open Sans</vt:lpstr>
      <vt:lpstr>Arial</vt:lpstr>
      <vt:lpstr>Wingdings</vt:lpstr>
      <vt:lpstr>Office 테마</vt:lpstr>
      <vt:lpstr>PowerPoint 프레젠테이션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zzoon</dc:creator>
  <cp:lastModifiedBy>Microsoft Office User</cp:lastModifiedBy>
  <cp:revision>545</cp:revision>
  <dcterms:created xsi:type="dcterms:W3CDTF">2015-03-02T09:35:11Z</dcterms:created>
  <dcterms:modified xsi:type="dcterms:W3CDTF">2019-12-01T17:22:03Z</dcterms:modified>
</cp:coreProperties>
</file>